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0" r:id="rId4"/>
    <p:sldId id="258" r:id="rId5"/>
    <p:sldId id="260" r:id="rId6"/>
    <p:sldId id="261" r:id="rId7"/>
    <p:sldId id="259" r:id="rId8"/>
    <p:sldId id="263" r:id="rId9"/>
    <p:sldId id="262" r:id="rId10"/>
    <p:sldId id="264" r:id="rId11"/>
    <p:sldId id="267" r:id="rId12"/>
    <p:sldId id="268" r:id="rId13"/>
    <p:sldId id="269" r:id="rId14"/>
    <p:sldId id="265" r:id="rId15"/>
    <p:sldId id="271" r:id="rId16"/>
    <p:sldId id="272" r:id="rId17"/>
    <p:sldId id="274" r:id="rId18"/>
    <p:sldId id="273" r:id="rId19"/>
    <p:sldId id="275"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8604" autoAdjust="0"/>
  </p:normalViewPr>
  <p:slideViewPr>
    <p:cSldViewPr snapToGrid="0">
      <p:cViewPr varScale="1">
        <p:scale>
          <a:sx n="144" d="100"/>
          <a:sy n="144"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A3A80-7F4D-48A4-A543-E28CFF884023}" type="datetimeFigureOut">
              <a:rPr lang="en-GB" smtClean="0"/>
              <a:t>26/05/2023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6863B-BF2E-46DC-8BF7-5D52980EC65F}" type="slidenum">
              <a:rPr lang="en-GB" smtClean="0"/>
              <a:t>‹#›</a:t>
            </a:fld>
            <a:endParaRPr lang="en-GB"/>
          </a:p>
        </p:txBody>
      </p:sp>
    </p:spTree>
    <p:extLst>
      <p:ext uri="{BB962C8B-B14F-4D97-AF65-F5344CB8AC3E}">
        <p14:creationId xmlns:p14="http://schemas.microsoft.com/office/powerpoint/2010/main" val="203343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comes to looping it’s important to know what data you’re looping over and how the machine will interpret this data. Lastly some benchmarks showing some real results on how each approach will look from a performance perspective.</a:t>
            </a:r>
          </a:p>
        </p:txBody>
      </p:sp>
      <p:sp>
        <p:nvSpPr>
          <p:cNvPr id="4" name="Slide Number Placeholder 3"/>
          <p:cNvSpPr>
            <a:spLocks noGrp="1"/>
          </p:cNvSpPr>
          <p:nvPr>
            <p:ph type="sldNum" sz="quarter" idx="5"/>
          </p:nvPr>
        </p:nvSpPr>
        <p:spPr/>
        <p:txBody>
          <a:bodyPr/>
          <a:lstStyle/>
          <a:p>
            <a:fld id="{7906863B-BF2E-46DC-8BF7-5D52980EC65F}" type="slidenum">
              <a:rPr lang="en-GB" smtClean="0"/>
              <a:t>2</a:t>
            </a:fld>
            <a:endParaRPr lang="en-GB"/>
          </a:p>
        </p:txBody>
      </p:sp>
    </p:spTree>
    <p:extLst>
      <p:ext uri="{BB962C8B-B14F-4D97-AF65-F5344CB8AC3E}">
        <p14:creationId xmlns:p14="http://schemas.microsoft.com/office/powerpoint/2010/main" val="94700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makes this faster?</a:t>
            </a:r>
          </a:p>
          <a:p>
            <a:r>
              <a:rPr lang="en-GB" dirty="0"/>
              <a:t>This is a more advanced use of the memory layout of the program. What makes this different to the initial loop attempts? Loop unrolling this an advancement on case B</a:t>
            </a:r>
          </a:p>
          <a:p>
            <a:endParaRPr lang="en-GB" dirty="0"/>
          </a:p>
          <a:p>
            <a:r>
              <a:rPr lang="en-GB" dirty="0"/>
              <a:t>The first change 2 loops have been turned into 1 and index is now the loop variable saving calculations. </a:t>
            </a:r>
          </a:p>
          <a:p>
            <a:r>
              <a:rPr lang="en-GB" dirty="0"/>
              <a:t>The is that there’s 2 loops. Which will be explained next slide.</a:t>
            </a:r>
          </a:p>
        </p:txBody>
      </p:sp>
      <p:sp>
        <p:nvSpPr>
          <p:cNvPr id="4" name="Slide Number Placeholder 3"/>
          <p:cNvSpPr>
            <a:spLocks noGrp="1"/>
          </p:cNvSpPr>
          <p:nvPr>
            <p:ph type="sldNum" sz="quarter" idx="5"/>
          </p:nvPr>
        </p:nvSpPr>
        <p:spPr/>
        <p:txBody>
          <a:bodyPr/>
          <a:lstStyle/>
          <a:p>
            <a:fld id="{7906863B-BF2E-46DC-8BF7-5D52980EC65F}" type="slidenum">
              <a:rPr lang="en-GB" smtClean="0"/>
              <a:t>12</a:t>
            </a:fld>
            <a:endParaRPr lang="en-GB"/>
          </a:p>
        </p:txBody>
      </p:sp>
    </p:spTree>
    <p:extLst>
      <p:ext uri="{BB962C8B-B14F-4D97-AF65-F5344CB8AC3E}">
        <p14:creationId xmlns:p14="http://schemas.microsoft.com/office/powerpoint/2010/main" val="115837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function works very similar to case B with 1 crucial difference. It implements loop unrolling. It loads a cache line which is 64 bytes and addresses all 64 bytes then proceeds to the next loop. This is a huge increase!!! However, you’ll notice in the implementation there's 2 loops. This is because if your vector of values in this case isn’t divisible by 8 because (</a:t>
            </a:r>
            <a:r>
              <a:rPr lang="en-GB" dirty="0" err="1"/>
              <a:t>cacheline</a:t>
            </a:r>
            <a:r>
              <a:rPr lang="en-GB" dirty="0"/>
              <a:t> / vector2) = 8 it’ll try to access uninitialized memory. So the first loop deals with assigning the bulk of data and the secondary loop is responsible for cleaning the few elements that are the remainder of the division.  This was a huge win for performance now only taking 0.24ms to complete the same task!! 3.55x faster than the initial implementations</a:t>
            </a:r>
          </a:p>
        </p:txBody>
      </p:sp>
      <p:sp>
        <p:nvSpPr>
          <p:cNvPr id="4" name="Slide Number Placeholder 3"/>
          <p:cNvSpPr>
            <a:spLocks noGrp="1"/>
          </p:cNvSpPr>
          <p:nvPr>
            <p:ph type="sldNum" sz="quarter" idx="5"/>
          </p:nvPr>
        </p:nvSpPr>
        <p:spPr/>
        <p:txBody>
          <a:bodyPr/>
          <a:lstStyle/>
          <a:p>
            <a:fld id="{7906863B-BF2E-46DC-8BF7-5D52980EC65F}" type="slidenum">
              <a:rPr lang="en-GB" smtClean="0"/>
              <a:t>13</a:t>
            </a:fld>
            <a:endParaRPr lang="en-GB"/>
          </a:p>
        </p:txBody>
      </p:sp>
    </p:spTree>
    <p:extLst>
      <p:ext uri="{BB962C8B-B14F-4D97-AF65-F5344CB8AC3E}">
        <p14:creationId xmlns:p14="http://schemas.microsoft.com/office/powerpoint/2010/main" val="342372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its important to remember when working with hardware this closely you need to be informed on compiler flags, compiler optimisations, hardware level knowledge e.g. </a:t>
            </a:r>
            <a:r>
              <a:rPr lang="en-GB" dirty="0" err="1"/>
              <a:t>cacheline</a:t>
            </a:r>
            <a:r>
              <a:rPr lang="en-GB" dirty="0"/>
              <a:t> sizes, </a:t>
            </a:r>
            <a:r>
              <a:rPr lang="en-GB"/>
              <a:t>data type </a:t>
            </a:r>
            <a:r>
              <a:rPr lang="en-GB" dirty="0"/>
              <a:t>sizes. </a:t>
            </a:r>
          </a:p>
        </p:txBody>
      </p:sp>
      <p:sp>
        <p:nvSpPr>
          <p:cNvPr id="4" name="Slide Number Placeholder 3"/>
          <p:cNvSpPr>
            <a:spLocks noGrp="1"/>
          </p:cNvSpPr>
          <p:nvPr>
            <p:ph type="sldNum" sz="quarter" idx="5"/>
          </p:nvPr>
        </p:nvSpPr>
        <p:spPr/>
        <p:txBody>
          <a:bodyPr/>
          <a:lstStyle/>
          <a:p>
            <a:fld id="{7906863B-BF2E-46DC-8BF7-5D52980EC65F}" type="slidenum">
              <a:rPr lang="en-GB" smtClean="0"/>
              <a:t>14</a:t>
            </a:fld>
            <a:endParaRPr lang="en-GB"/>
          </a:p>
        </p:txBody>
      </p:sp>
    </p:spTree>
    <p:extLst>
      <p:ext uri="{BB962C8B-B14F-4D97-AF65-F5344CB8AC3E}">
        <p14:creationId xmlns:p14="http://schemas.microsoft.com/office/powerpoint/2010/main" val="2214952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I’m trying to reset a grid for pathfinding. I realised this had the same issue as Case A so I used the Case B approach and realised that hard coding values for the width and height wouldn’t matter if I used foreach loops on the vector. Opting for Case D’s approach</a:t>
            </a:r>
          </a:p>
        </p:txBody>
      </p:sp>
      <p:sp>
        <p:nvSpPr>
          <p:cNvPr id="4" name="Slide Number Placeholder 3"/>
          <p:cNvSpPr>
            <a:spLocks noGrp="1"/>
          </p:cNvSpPr>
          <p:nvPr>
            <p:ph type="sldNum" sz="quarter" idx="5"/>
          </p:nvPr>
        </p:nvSpPr>
        <p:spPr/>
        <p:txBody>
          <a:bodyPr/>
          <a:lstStyle/>
          <a:p>
            <a:fld id="{7906863B-BF2E-46DC-8BF7-5D52980EC65F}" type="slidenum">
              <a:rPr lang="en-GB" smtClean="0"/>
              <a:t>15</a:t>
            </a:fld>
            <a:endParaRPr lang="en-GB"/>
          </a:p>
        </p:txBody>
      </p:sp>
    </p:spTree>
    <p:extLst>
      <p:ext uri="{BB962C8B-B14F-4D97-AF65-F5344CB8AC3E}">
        <p14:creationId xmlns:p14="http://schemas.microsoft.com/office/powerpoint/2010/main" val="212543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06863B-BF2E-46DC-8BF7-5D52980EC65F}" type="slidenum">
              <a:rPr lang="en-GB" smtClean="0"/>
              <a:t>16</a:t>
            </a:fld>
            <a:endParaRPr lang="en-GB"/>
          </a:p>
        </p:txBody>
      </p:sp>
    </p:spTree>
    <p:extLst>
      <p:ext uri="{BB962C8B-B14F-4D97-AF65-F5344CB8AC3E}">
        <p14:creationId xmlns:p14="http://schemas.microsoft.com/office/powerpoint/2010/main" val="1935762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idea of wanting a more cache friendly A* algorithm I investigated how the algo interacted with cache lines. Will this affect performance? Nope,</a:t>
            </a:r>
          </a:p>
          <a:p>
            <a:endParaRPr lang="en-GB" dirty="0"/>
          </a:p>
          <a:p>
            <a:r>
              <a:rPr lang="en-GB" dirty="0"/>
              <a:t>Implementation 1 is 80 bytes </a:t>
            </a:r>
          </a:p>
          <a:p>
            <a:r>
              <a:rPr lang="en-GB" dirty="0"/>
              <a:t>Implementation 2 is 72 bytes by removing shared_ptrs and vector. This is due to those data type using internal bookkeeping. </a:t>
            </a:r>
          </a:p>
          <a:p>
            <a:endParaRPr lang="en-GB" dirty="0"/>
          </a:p>
          <a:p>
            <a:r>
              <a:rPr lang="en-GB" dirty="0"/>
              <a:t>So neither of these approaches would interact too differently as they would both require 2 cache lines. However, I realised that something wasn’t adding up. 8 + 1 + 1 + 32 + 12 + 8 = 62 not 72. What’s going on? PADDING!! </a:t>
            </a:r>
          </a:p>
        </p:txBody>
      </p:sp>
      <p:sp>
        <p:nvSpPr>
          <p:cNvPr id="4" name="Slide Number Placeholder 3"/>
          <p:cNvSpPr>
            <a:spLocks noGrp="1"/>
          </p:cNvSpPr>
          <p:nvPr>
            <p:ph type="sldNum" sz="quarter" idx="5"/>
          </p:nvPr>
        </p:nvSpPr>
        <p:spPr/>
        <p:txBody>
          <a:bodyPr/>
          <a:lstStyle/>
          <a:p>
            <a:fld id="{7906863B-BF2E-46DC-8BF7-5D52980EC65F}" type="slidenum">
              <a:rPr lang="en-GB" smtClean="0"/>
              <a:t>17</a:t>
            </a:fld>
            <a:endParaRPr lang="en-GB"/>
          </a:p>
        </p:txBody>
      </p:sp>
    </p:spTree>
    <p:extLst>
      <p:ext uri="{BB962C8B-B14F-4D97-AF65-F5344CB8AC3E}">
        <p14:creationId xmlns:p14="http://schemas.microsoft.com/office/powerpoint/2010/main" val="303657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rearranging the memory layout of the node, I managed to reduce the padding from 72 bytes down to 64 bytes. BINGO!!! It still has 2 bytes of memory that are used for memory alignment, but the node can now fit on a single cache line. This resulted in a big increase in performance</a:t>
            </a:r>
          </a:p>
        </p:txBody>
      </p:sp>
      <p:sp>
        <p:nvSpPr>
          <p:cNvPr id="4" name="Slide Number Placeholder 3"/>
          <p:cNvSpPr>
            <a:spLocks noGrp="1"/>
          </p:cNvSpPr>
          <p:nvPr>
            <p:ph type="sldNum" sz="quarter" idx="5"/>
          </p:nvPr>
        </p:nvSpPr>
        <p:spPr/>
        <p:txBody>
          <a:bodyPr/>
          <a:lstStyle/>
          <a:p>
            <a:fld id="{7906863B-BF2E-46DC-8BF7-5D52980EC65F}" type="slidenum">
              <a:rPr lang="en-GB" smtClean="0"/>
              <a:t>18</a:t>
            </a:fld>
            <a:endParaRPr lang="en-GB"/>
          </a:p>
        </p:txBody>
      </p:sp>
    </p:spTree>
    <p:extLst>
      <p:ext uri="{BB962C8B-B14F-4D97-AF65-F5344CB8AC3E}">
        <p14:creationId xmlns:p14="http://schemas.microsoft.com/office/powerpoint/2010/main" val="29084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t>
            </a:r>
            <a:r>
              <a:rPr lang="en-GB" dirty="0" err="1"/>
              <a:t>cacheline</a:t>
            </a:r>
            <a:r>
              <a:rPr lang="en-GB" dirty="0"/>
              <a:t> simply put is how the CPU retrieves data from System Memory, this can vary depending on the architecture in use so it’s best to query this in advance. Typically, 64 Bytes on consumer desktops x64.</a:t>
            </a:r>
          </a:p>
          <a:p>
            <a:r>
              <a:rPr lang="en-GB" dirty="0"/>
              <a:t>Loop unrolling is the idea of doing multiple things inside 1 loop iteration to reduce loops and their memory access times.</a:t>
            </a:r>
          </a:p>
          <a:p>
            <a:r>
              <a:rPr lang="en-GB" dirty="0"/>
              <a:t>Prefetchers won’t be discussed in this talk but it’s useful to know of, CPUs are good at patterns making it possible for them to fetch data into cache before needing to access. </a:t>
            </a:r>
          </a:p>
          <a:p>
            <a:r>
              <a:rPr lang="en-GB" dirty="0"/>
              <a:t>Vectorization is the idea of parallelising a loop. </a:t>
            </a:r>
          </a:p>
          <a:p>
            <a:r>
              <a:rPr lang="en-GB" dirty="0"/>
              <a:t>SIMD instructions allow the CPU to perform single instructions on multiple data, this can significantly performance</a:t>
            </a:r>
          </a:p>
          <a:p>
            <a:r>
              <a:rPr lang="en-GB" dirty="0"/>
              <a:t>Padding is how much memory a data type can add in order to keep memory alignments </a:t>
            </a:r>
          </a:p>
        </p:txBody>
      </p:sp>
      <p:sp>
        <p:nvSpPr>
          <p:cNvPr id="4" name="Slide Number Placeholder 3"/>
          <p:cNvSpPr>
            <a:spLocks noGrp="1"/>
          </p:cNvSpPr>
          <p:nvPr>
            <p:ph type="sldNum" sz="quarter" idx="5"/>
          </p:nvPr>
        </p:nvSpPr>
        <p:spPr/>
        <p:txBody>
          <a:bodyPr/>
          <a:lstStyle/>
          <a:p>
            <a:fld id="{7906863B-BF2E-46DC-8BF7-5D52980EC65F}" type="slidenum">
              <a:rPr lang="en-GB" smtClean="0"/>
              <a:t>3</a:t>
            </a:fld>
            <a:endParaRPr lang="en-GB"/>
          </a:p>
        </p:txBody>
      </p:sp>
    </p:spTree>
    <p:extLst>
      <p:ext uri="{BB962C8B-B14F-4D97-AF65-F5344CB8AC3E}">
        <p14:creationId xmlns:p14="http://schemas.microsoft.com/office/powerpoint/2010/main" val="257074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indexing!</a:t>
            </a:r>
          </a:p>
        </p:txBody>
      </p:sp>
      <p:sp>
        <p:nvSpPr>
          <p:cNvPr id="4" name="Slide Number Placeholder 3"/>
          <p:cNvSpPr>
            <a:spLocks noGrp="1"/>
          </p:cNvSpPr>
          <p:nvPr>
            <p:ph type="sldNum" sz="quarter" idx="5"/>
          </p:nvPr>
        </p:nvSpPr>
        <p:spPr/>
        <p:txBody>
          <a:bodyPr/>
          <a:lstStyle/>
          <a:p>
            <a:fld id="{7906863B-BF2E-46DC-8BF7-5D52980EC65F}" type="slidenum">
              <a:rPr lang="en-GB" smtClean="0"/>
              <a:t>4</a:t>
            </a:fld>
            <a:endParaRPr lang="en-GB"/>
          </a:p>
        </p:txBody>
      </p:sp>
    </p:spTree>
    <p:extLst>
      <p:ext uri="{BB962C8B-B14F-4D97-AF65-F5344CB8AC3E}">
        <p14:creationId xmlns:p14="http://schemas.microsoft.com/office/powerpoint/2010/main" val="243451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memory is contiguous, so jumping around indexes like this is a lot of work for the CPU. </a:t>
            </a:r>
          </a:p>
        </p:txBody>
      </p:sp>
      <p:sp>
        <p:nvSpPr>
          <p:cNvPr id="4" name="Slide Number Placeholder 3"/>
          <p:cNvSpPr>
            <a:spLocks noGrp="1"/>
          </p:cNvSpPr>
          <p:nvPr>
            <p:ph type="sldNum" sz="quarter" idx="5"/>
          </p:nvPr>
        </p:nvSpPr>
        <p:spPr/>
        <p:txBody>
          <a:bodyPr/>
          <a:lstStyle/>
          <a:p>
            <a:fld id="{7906863B-BF2E-46DC-8BF7-5D52980EC65F}" type="slidenum">
              <a:rPr lang="en-GB" smtClean="0"/>
              <a:t>5</a:t>
            </a:fld>
            <a:endParaRPr lang="en-GB"/>
          </a:p>
        </p:txBody>
      </p:sp>
    </p:spTree>
    <p:extLst>
      <p:ext uri="{BB962C8B-B14F-4D97-AF65-F5344CB8AC3E}">
        <p14:creationId xmlns:p14="http://schemas.microsoft.com/office/powerpoint/2010/main" val="178558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this code look like on a CPU level?</a:t>
            </a:r>
          </a:p>
          <a:p>
            <a:endParaRPr lang="en-GB" dirty="0"/>
          </a:p>
          <a:p>
            <a:r>
              <a:rPr lang="en-GB" dirty="0"/>
              <a:t>The CPU calls the data required from system memory, and you’d expect naively that the CPU would pull Vector 2 from memory which is 8 bytes and only 8bytes. However, the lowest amount a CPU can pull is a cache line which in this case is 64 bytes, these 64 bytes now live in cache! So, we effectively have  8 useful bytes and the next 56 bytes which in this instance aren’t being used taking up space in cache. This resulted in this approach taking 0.852ms</a:t>
            </a:r>
          </a:p>
        </p:txBody>
      </p:sp>
      <p:sp>
        <p:nvSpPr>
          <p:cNvPr id="4" name="Slide Number Placeholder 3"/>
          <p:cNvSpPr>
            <a:spLocks noGrp="1"/>
          </p:cNvSpPr>
          <p:nvPr>
            <p:ph type="sldNum" sz="quarter" idx="5"/>
          </p:nvPr>
        </p:nvSpPr>
        <p:spPr/>
        <p:txBody>
          <a:bodyPr/>
          <a:lstStyle/>
          <a:p>
            <a:fld id="{7906863B-BF2E-46DC-8BF7-5D52980EC65F}" type="slidenum">
              <a:rPr lang="en-GB" smtClean="0"/>
              <a:t>6</a:t>
            </a:fld>
            <a:endParaRPr lang="en-GB"/>
          </a:p>
        </p:txBody>
      </p:sp>
    </p:spTree>
    <p:extLst>
      <p:ext uri="{BB962C8B-B14F-4D97-AF65-F5344CB8AC3E}">
        <p14:creationId xmlns:p14="http://schemas.microsoft.com/office/powerpoint/2010/main" val="196561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Indexing again!</a:t>
            </a:r>
          </a:p>
        </p:txBody>
      </p:sp>
      <p:sp>
        <p:nvSpPr>
          <p:cNvPr id="4" name="Slide Number Placeholder 3"/>
          <p:cNvSpPr>
            <a:spLocks noGrp="1"/>
          </p:cNvSpPr>
          <p:nvPr>
            <p:ph type="sldNum" sz="quarter" idx="5"/>
          </p:nvPr>
        </p:nvSpPr>
        <p:spPr/>
        <p:txBody>
          <a:bodyPr/>
          <a:lstStyle/>
          <a:p>
            <a:fld id="{7906863B-BF2E-46DC-8BF7-5D52980EC65F}" type="slidenum">
              <a:rPr lang="en-GB" smtClean="0"/>
              <a:t>7</a:t>
            </a:fld>
            <a:endParaRPr lang="en-GB"/>
          </a:p>
        </p:txBody>
      </p:sp>
    </p:spTree>
    <p:extLst>
      <p:ext uri="{BB962C8B-B14F-4D97-AF65-F5344CB8AC3E}">
        <p14:creationId xmlns:p14="http://schemas.microsoft.com/office/powerpoint/2010/main" val="60309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Notice this time we’re making use of the data that was already fetched with the initial </a:t>
            </a:r>
            <a:r>
              <a:rPr lang="en-GB" dirty="0" err="1"/>
              <a:t>cachline</a:t>
            </a:r>
            <a:r>
              <a:rPr lang="en-GB" dirty="0"/>
              <a:t>. This makes accessing contiguous elements a lot faster as fetching from memory is slow. This resulted in a big performance gain now being 0.525ms</a:t>
            </a:r>
          </a:p>
        </p:txBody>
      </p:sp>
      <p:sp>
        <p:nvSpPr>
          <p:cNvPr id="4" name="Slide Number Placeholder 3"/>
          <p:cNvSpPr>
            <a:spLocks noGrp="1"/>
          </p:cNvSpPr>
          <p:nvPr>
            <p:ph type="sldNum" sz="quarter" idx="5"/>
          </p:nvPr>
        </p:nvSpPr>
        <p:spPr/>
        <p:txBody>
          <a:bodyPr/>
          <a:lstStyle/>
          <a:p>
            <a:fld id="{7906863B-BF2E-46DC-8BF7-5D52980EC65F}" type="slidenum">
              <a:rPr lang="en-GB" smtClean="0"/>
              <a:t>9</a:t>
            </a:fld>
            <a:endParaRPr lang="en-GB"/>
          </a:p>
        </p:txBody>
      </p:sp>
    </p:spTree>
    <p:extLst>
      <p:ext uri="{BB962C8B-B14F-4D97-AF65-F5344CB8AC3E}">
        <p14:creationId xmlns:p14="http://schemas.microsoft.com/office/powerpoint/2010/main" val="149859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makes this faster?</a:t>
            </a:r>
          </a:p>
          <a:p>
            <a:endParaRPr lang="en-GB" dirty="0"/>
          </a:p>
          <a:p>
            <a:r>
              <a:rPr lang="en-GB" dirty="0"/>
              <a:t>Same memory layout as Case B, however storing the index calculation saves the CPU from repeating the same calculation multiple times.  A simple change yet it makes a meaningful improvement performance wise. Yet another performance win now only taking 0.481ms </a:t>
            </a:r>
          </a:p>
        </p:txBody>
      </p:sp>
      <p:sp>
        <p:nvSpPr>
          <p:cNvPr id="4" name="Slide Number Placeholder 3"/>
          <p:cNvSpPr>
            <a:spLocks noGrp="1"/>
          </p:cNvSpPr>
          <p:nvPr>
            <p:ph type="sldNum" sz="quarter" idx="5"/>
          </p:nvPr>
        </p:nvSpPr>
        <p:spPr/>
        <p:txBody>
          <a:bodyPr/>
          <a:lstStyle/>
          <a:p>
            <a:fld id="{7906863B-BF2E-46DC-8BF7-5D52980EC65F}" type="slidenum">
              <a:rPr lang="en-GB" smtClean="0"/>
              <a:t>10</a:t>
            </a:fld>
            <a:endParaRPr lang="en-GB"/>
          </a:p>
        </p:txBody>
      </p:sp>
    </p:spTree>
    <p:extLst>
      <p:ext uri="{BB962C8B-B14F-4D97-AF65-F5344CB8AC3E}">
        <p14:creationId xmlns:p14="http://schemas.microsoft.com/office/powerpoint/2010/main" val="2032852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makes this faster?</a:t>
            </a:r>
          </a:p>
          <a:p>
            <a:r>
              <a:rPr lang="en-GB" dirty="0"/>
              <a:t>This comes down to how the loops are compiled. Iterators vs Indexes </a:t>
            </a:r>
          </a:p>
          <a:p>
            <a:r>
              <a:rPr lang="en-GB" dirty="0"/>
              <a:t>A,B and C used index. </a:t>
            </a:r>
          </a:p>
          <a:p>
            <a:r>
              <a:rPr lang="en-GB" dirty="0"/>
              <a:t>D uses iterators </a:t>
            </a:r>
          </a:p>
          <a:p>
            <a:r>
              <a:rPr lang="en-GB" dirty="0"/>
              <a:t>May vary depending on compiler and optimisation levels based on benchmarks this can perform within margin of error with case C. This isn’t necessarily a performance win because it’s too close to Case C but I prefer the readability over indexed loops so that’s nice. </a:t>
            </a:r>
          </a:p>
        </p:txBody>
      </p:sp>
      <p:sp>
        <p:nvSpPr>
          <p:cNvPr id="4" name="Slide Number Placeholder 3"/>
          <p:cNvSpPr>
            <a:spLocks noGrp="1"/>
          </p:cNvSpPr>
          <p:nvPr>
            <p:ph type="sldNum" sz="quarter" idx="5"/>
          </p:nvPr>
        </p:nvSpPr>
        <p:spPr/>
        <p:txBody>
          <a:bodyPr/>
          <a:lstStyle/>
          <a:p>
            <a:fld id="{7906863B-BF2E-46DC-8BF7-5D52980EC65F}" type="slidenum">
              <a:rPr lang="en-GB" smtClean="0"/>
              <a:t>11</a:t>
            </a:fld>
            <a:endParaRPr lang="en-GB"/>
          </a:p>
        </p:txBody>
      </p:sp>
    </p:spTree>
    <p:extLst>
      <p:ext uri="{BB962C8B-B14F-4D97-AF65-F5344CB8AC3E}">
        <p14:creationId xmlns:p14="http://schemas.microsoft.com/office/powerpoint/2010/main" val="31926477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5BFC61F-653C-4F55-8AAA-9F3D1B0CCA29}" type="datetimeFigureOut">
              <a:rPr lang="en-GB" smtClean="0"/>
              <a:t>26/05/2023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E483A75-F36F-4206-B2C1-D8589D752D0D}" type="slidenum">
              <a:rPr lang="en-GB" smtClean="0"/>
              <a:t>‹#›</a:t>
            </a:fld>
            <a:endParaRPr lang="en-GB"/>
          </a:p>
        </p:txBody>
      </p:sp>
    </p:spTree>
    <p:extLst>
      <p:ext uri="{BB962C8B-B14F-4D97-AF65-F5344CB8AC3E}">
        <p14:creationId xmlns:p14="http://schemas.microsoft.com/office/powerpoint/2010/main" val="79863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5BFC61F-653C-4F55-8AAA-9F3D1B0CCA29}" type="datetimeFigureOut">
              <a:rPr lang="en-GB" smtClean="0"/>
              <a:t>26/05/2023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83A75-F36F-4206-B2C1-D8589D752D0D}" type="slidenum">
              <a:rPr lang="en-GB" smtClean="0"/>
              <a:t>‹#›</a:t>
            </a:fld>
            <a:endParaRPr lang="en-GB"/>
          </a:p>
        </p:txBody>
      </p:sp>
    </p:spTree>
    <p:extLst>
      <p:ext uri="{BB962C8B-B14F-4D97-AF65-F5344CB8AC3E}">
        <p14:creationId xmlns:p14="http://schemas.microsoft.com/office/powerpoint/2010/main" val="230896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5BFC61F-653C-4F55-8AAA-9F3D1B0CCA29}" type="datetimeFigureOut">
              <a:rPr lang="en-GB" smtClean="0"/>
              <a:t>26/05/2023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83A75-F36F-4206-B2C1-D8589D752D0D}" type="slidenum">
              <a:rPr lang="en-GB" smtClean="0"/>
              <a:t>‹#›</a:t>
            </a:fld>
            <a:endParaRPr lang="en-GB"/>
          </a:p>
        </p:txBody>
      </p:sp>
    </p:spTree>
    <p:extLst>
      <p:ext uri="{BB962C8B-B14F-4D97-AF65-F5344CB8AC3E}">
        <p14:creationId xmlns:p14="http://schemas.microsoft.com/office/powerpoint/2010/main" val="206329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5BFC61F-653C-4F55-8AAA-9F3D1B0CCA29}" type="datetimeFigureOut">
              <a:rPr lang="en-GB" smtClean="0"/>
              <a:t>26/05/2023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83A75-F36F-4206-B2C1-D8589D752D0D}" type="slidenum">
              <a:rPr lang="en-GB" smtClean="0"/>
              <a:t>‹#›</a:t>
            </a:fld>
            <a:endParaRPr lang="en-GB"/>
          </a:p>
        </p:txBody>
      </p:sp>
    </p:spTree>
    <p:extLst>
      <p:ext uri="{BB962C8B-B14F-4D97-AF65-F5344CB8AC3E}">
        <p14:creationId xmlns:p14="http://schemas.microsoft.com/office/powerpoint/2010/main" val="363778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5BFC61F-653C-4F55-8AAA-9F3D1B0CCA29}" type="datetimeFigureOut">
              <a:rPr lang="en-GB" smtClean="0"/>
              <a:t>26/05/2023</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E483A75-F36F-4206-B2C1-D8589D752D0D}" type="slidenum">
              <a:rPr lang="en-GB" smtClean="0"/>
              <a:t>‹#›</a:t>
            </a:fld>
            <a:endParaRPr lang="en-GB"/>
          </a:p>
        </p:txBody>
      </p:sp>
    </p:spTree>
    <p:extLst>
      <p:ext uri="{BB962C8B-B14F-4D97-AF65-F5344CB8AC3E}">
        <p14:creationId xmlns:p14="http://schemas.microsoft.com/office/powerpoint/2010/main" val="315916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5BFC61F-653C-4F55-8AAA-9F3D1B0CCA29}" type="datetimeFigureOut">
              <a:rPr lang="en-GB" smtClean="0"/>
              <a:t>26/05/2023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83A75-F36F-4206-B2C1-D8589D752D0D}" type="slidenum">
              <a:rPr lang="en-GB" smtClean="0"/>
              <a:t>‹#›</a:t>
            </a:fld>
            <a:endParaRPr lang="en-GB"/>
          </a:p>
        </p:txBody>
      </p:sp>
    </p:spTree>
    <p:extLst>
      <p:ext uri="{BB962C8B-B14F-4D97-AF65-F5344CB8AC3E}">
        <p14:creationId xmlns:p14="http://schemas.microsoft.com/office/powerpoint/2010/main" val="4251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5BFC61F-653C-4F55-8AAA-9F3D1B0CCA29}" type="datetimeFigureOut">
              <a:rPr lang="en-GB" smtClean="0"/>
              <a:t>26/05/2023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83A75-F36F-4206-B2C1-D8589D752D0D}" type="slidenum">
              <a:rPr lang="en-GB" smtClean="0"/>
              <a:t>‹#›</a:t>
            </a:fld>
            <a:endParaRPr lang="en-GB"/>
          </a:p>
        </p:txBody>
      </p:sp>
    </p:spTree>
    <p:extLst>
      <p:ext uri="{BB962C8B-B14F-4D97-AF65-F5344CB8AC3E}">
        <p14:creationId xmlns:p14="http://schemas.microsoft.com/office/powerpoint/2010/main" val="123552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5BFC61F-653C-4F55-8AAA-9F3D1B0CCA29}" type="datetimeFigureOut">
              <a:rPr lang="en-GB" smtClean="0"/>
              <a:t>26/05/2023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83A75-F36F-4206-B2C1-D8589D752D0D}" type="slidenum">
              <a:rPr lang="en-GB" smtClean="0"/>
              <a:t>‹#›</a:t>
            </a:fld>
            <a:endParaRPr lang="en-GB"/>
          </a:p>
        </p:txBody>
      </p:sp>
    </p:spTree>
    <p:extLst>
      <p:ext uri="{BB962C8B-B14F-4D97-AF65-F5344CB8AC3E}">
        <p14:creationId xmlns:p14="http://schemas.microsoft.com/office/powerpoint/2010/main" val="290925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FC61F-653C-4F55-8AAA-9F3D1B0CCA29}" type="datetimeFigureOut">
              <a:rPr lang="en-GB" smtClean="0"/>
              <a:t>26/05/2023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83A75-F36F-4206-B2C1-D8589D752D0D}" type="slidenum">
              <a:rPr lang="en-GB" smtClean="0"/>
              <a:t>‹#›</a:t>
            </a:fld>
            <a:endParaRPr lang="en-GB"/>
          </a:p>
        </p:txBody>
      </p:sp>
    </p:spTree>
    <p:extLst>
      <p:ext uri="{BB962C8B-B14F-4D97-AF65-F5344CB8AC3E}">
        <p14:creationId xmlns:p14="http://schemas.microsoft.com/office/powerpoint/2010/main" val="9865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BFC61F-653C-4F55-8AAA-9F3D1B0CCA29}" type="datetimeFigureOut">
              <a:rPr lang="en-GB" smtClean="0"/>
              <a:t>26/05/2023</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E483A75-F36F-4206-B2C1-D8589D752D0D}" type="slidenum">
              <a:rPr lang="en-GB" smtClean="0"/>
              <a:t>‹#›</a:t>
            </a:fld>
            <a:endParaRPr lang="en-GB"/>
          </a:p>
        </p:txBody>
      </p:sp>
    </p:spTree>
    <p:extLst>
      <p:ext uri="{BB962C8B-B14F-4D97-AF65-F5344CB8AC3E}">
        <p14:creationId xmlns:p14="http://schemas.microsoft.com/office/powerpoint/2010/main" val="111683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BFC61F-653C-4F55-8AAA-9F3D1B0CCA29}" type="datetimeFigureOut">
              <a:rPr lang="en-GB" smtClean="0"/>
              <a:t>26/05/2023</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E483A75-F36F-4206-B2C1-D8589D752D0D}" type="slidenum">
              <a:rPr lang="en-GB" smtClean="0"/>
              <a:t>‹#›</a:t>
            </a:fld>
            <a:endParaRPr lang="en-GB"/>
          </a:p>
        </p:txBody>
      </p:sp>
    </p:spTree>
    <p:extLst>
      <p:ext uri="{BB962C8B-B14F-4D97-AF65-F5344CB8AC3E}">
        <p14:creationId xmlns:p14="http://schemas.microsoft.com/office/powerpoint/2010/main" val="38407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5BFC61F-653C-4F55-8AAA-9F3D1B0CCA29}" type="datetimeFigureOut">
              <a:rPr lang="en-GB" smtClean="0"/>
              <a:t>26/05/2023</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E483A75-F36F-4206-B2C1-D8589D752D0D}" type="slidenum">
              <a:rPr lang="en-GB" smtClean="0"/>
              <a:t>‹#›</a:t>
            </a:fld>
            <a:endParaRPr lang="en-GB"/>
          </a:p>
        </p:txBody>
      </p:sp>
    </p:spTree>
    <p:extLst>
      <p:ext uri="{BB962C8B-B14F-4D97-AF65-F5344CB8AC3E}">
        <p14:creationId xmlns:p14="http://schemas.microsoft.com/office/powerpoint/2010/main" val="3048416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453B-0AD8-3C9F-3778-5D5C57B18B63}"/>
              </a:ext>
            </a:extLst>
          </p:cNvPr>
          <p:cNvSpPr>
            <a:spLocks noGrp="1"/>
          </p:cNvSpPr>
          <p:nvPr>
            <p:ph type="ctrTitle"/>
          </p:nvPr>
        </p:nvSpPr>
        <p:spPr/>
        <p:txBody>
          <a:bodyPr/>
          <a:lstStyle/>
          <a:p>
            <a:r>
              <a:rPr lang="en-GB" dirty="0"/>
              <a:t>C++ LOOP Optimisations</a:t>
            </a:r>
          </a:p>
        </p:txBody>
      </p:sp>
      <p:sp>
        <p:nvSpPr>
          <p:cNvPr id="3" name="Subtitle 2">
            <a:extLst>
              <a:ext uri="{FF2B5EF4-FFF2-40B4-BE49-F238E27FC236}">
                <a16:creationId xmlns:a16="http://schemas.microsoft.com/office/drawing/2014/main" id="{1B6D62F0-45D1-065A-D57D-B2F563B52234}"/>
              </a:ext>
            </a:extLst>
          </p:cNvPr>
          <p:cNvSpPr>
            <a:spLocks noGrp="1"/>
          </p:cNvSpPr>
          <p:nvPr>
            <p:ph type="subTitle" idx="1"/>
          </p:nvPr>
        </p:nvSpPr>
        <p:spPr/>
        <p:txBody>
          <a:bodyPr/>
          <a:lstStyle/>
          <a:p>
            <a:r>
              <a:rPr lang="en-GB" dirty="0"/>
              <a:t>By </a:t>
            </a:r>
          </a:p>
          <a:p>
            <a:r>
              <a:rPr lang="en-GB" dirty="0"/>
              <a:t>Ryan Westwood</a:t>
            </a:r>
          </a:p>
        </p:txBody>
      </p:sp>
    </p:spTree>
    <p:extLst>
      <p:ext uri="{BB962C8B-B14F-4D97-AF65-F5344CB8AC3E}">
        <p14:creationId xmlns:p14="http://schemas.microsoft.com/office/powerpoint/2010/main" val="167883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More?</a:t>
            </a:r>
          </a:p>
        </p:txBody>
      </p:sp>
      <p:sp>
        <p:nvSpPr>
          <p:cNvPr id="14" name="TextBox 13">
            <a:extLst>
              <a:ext uri="{FF2B5EF4-FFF2-40B4-BE49-F238E27FC236}">
                <a16:creationId xmlns:a16="http://schemas.microsoft.com/office/drawing/2014/main" id="{461C36DF-A6E4-93DE-D8AF-BC03DB7FD9B0}"/>
              </a:ext>
            </a:extLst>
          </p:cNvPr>
          <p:cNvSpPr txBox="1"/>
          <p:nvPr/>
        </p:nvSpPr>
        <p:spPr>
          <a:xfrm>
            <a:off x="2736602" y="6172200"/>
            <a:ext cx="2451370" cy="369332"/>
          </a:xfrm>
          <a:prstGeom prst="rect">
            <a:avLst/>
          </a:prstGeom>
          <a:noFill/>
        </p:spPr>
        <p:txBody>
          <a:bodyPr wrap="square" rtlCol="0">
            <a:spAutoFit/>
          </a:bodyPr>
          <a:lstStyle/>
          <a:p>
            <a:r>
              <a:rPr lang="en-GB" dirty="0"/>
              <a:t>Figure 3: Case C</a:t>
            </a:r>
          </a:p>
        </p:txBody>
      </p:sp>
      <p:pic>
        <p:nvPicPr>
          <p:cNvPr id="8" name="Content Placeholder 7">
            <a:extLst>
              <a:ext uri="{FF2B5EF4-FFF2-40B4-BE49-F238E27FC236}">
                <a16:creationId xmlns:a16="http://schemas.microsoft.com/office/drawing/2014/main" id="{A2FCF6EC-2549-2268-E786-859419601329}"/>
              </a:ext>
            </a:extLst>
          </p:cNvPr>
          <p:cNvPicPr>
            <a:picLocks noGrp="1" noChangeAspect="1"/>
          </p:cNvPicPr>
          <p:nvPr>
            <p:ph idx="1"/>
          </p:nvPr>
        </p:nvPicPr>
        <p:blipFill>
          <a:blip r:embed="rId3"/>
          <a:stretch>
            <a:fillRect/>
          </a:stretch>
        </p:blipFill>
        <p:spPr>
          <a:xfrm>
            <a:off x="2742951" y="2120900"/>
            <a:ext cx="6712447" cy="4051300"/>
          </a:xfrm>
        </p:spPr>
      </p:pic>
      <p:sp>
        <p:nvSpPr>
          <p:cNvPr id="3" name="TextBox 2">
            <a:extLst>
              <a:ext uri="{FF2B5EF4-FFF2-40B4-BE49-F238E27FC236}">
                <a16:creationId xmlns:a16="http://schemas.microsoft.com/office/drawing/2014/main" id="{A0F0AC40-BC54-968C-1C14-9E16B1AC46DC}"/>
              </a:ext>
            </a:extLst>
          </p:cNvPr>
          <p:cNvSpPr txBox="1"/>
          <p:nvPr/>
        </p:nvSpPr>
        <p:spPr>
          <a:xfrm>
            <a:off x="1805753" y="1085921"/>
            <a:ext cx="8242849" cy="4339650"/>
          </a:xfrm>
          <a:prstGeom prst="rect">
            <a:avLst/>
          </a:prstGeom>
          <a:noFill/>
        </p:spPr>
        <p:txBody>
          <a:bodyPr wrap="square" rtlCol="0">
            <a:spAutoFit/>
          </a:bodyPr>
          <a:lstStyle/>
          <a:p>
            <a:pPr algn="ctr"/>
            <a:r>
              <a:rPr lang="en-GB" sz="9200" dirty="0">
                <a:highlight>
                  <a:srgbClr val="C0C0C0"/>
                </a:highlight>
              </a:rPr>
              <a:t>Benchmark Result: 0.481ms </a:t>
            </a:r>
          </a:p>
        </p:txBody>
      </p:sp>
    </p:spTree>
    <p:extLst>
      <p:ext uri="{BB962C8B-B14F-4D97-AF65-F5344CB8AC3E}">
        <p14:creationId xmlns:p14="http://schemas.microsoft.com/office/powerpoint/2010/main" val="181212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MORE???</a:t>
            </a:r>
          </a:p>
        </p:txBody>
      </p:sp>
      <p:sp>
        <p:nvSpPr>
          <p:cNvPr id="14" name="TextBox 13">
            <a:extLst>
              <a:ext uri="{FF2B5EF4-FFF2-40B4-BE49-F238E27FC236}">
                <a16:creationId xmlns:a16="http://schemas.microsoft.com/office/drawing/2014/main" id="{461C36DF-A6E4-93DE-D8AF-BC03DB7FD9B0}"/>
              </a:ext>
            </a:extLst>
          </p:cNvPr>
          <p:cNvSpPr txBox="1"/>
          <p:nvPr/>
        </p:nvSpPr>
        <p:spPr>
          <a:xfrm>
            <a:off x="2120346" y="5875579"/>
            <a:ext cx="2451370" cy="369332"/>
          </a:xfrm>
          <a:prstGeom prst="rect">
            <a:avLst/>
          </a:prstGeom>
          <a:noFill/>
        </p:spPr>
        <p:txBody>
          <a:bodyPr wrap="square" rtlCol="0">
            <a:spAutoFit/>
          </a:bodyPr>
          <a:lstStyle/>
          <a:p>
            <a:r>
              <a:rPr lang="en-GB" dirty="0"/>
              <a:t>Figure 4: Case D</a:t>
            </a:r>
          </a:p>
        </p:txBody>
      </p:sp>
      <p:pic>
        <p:nvPicPr>
          <p:cNvPr id="6" name="Content Placeholder 5">
            <a:extLst>
              <a:ext uri="{FF2B5EF4-FFF2-40B4-BE49-F238E27FC236}">
                <a16:creationId xmlns:a16="http://schemas.microsoft.com/office/drawing/2014/main" id="{86D62B3A-1AB4-223B-6764-962A20B87B14}"/>
              </a:ext>
            </a:extLst>
          </p:cNvPr>
          <p:cNvPicPr>
            <a:picLocks noGrp="1" noChangeAspect="1"/>
          </p:cNvPicPr>
          <p:nvPr>
            <p:ph idx="1"/>
          </p:nvPr>
        </p:nvPicPr>
        <p:blipFill>
          <a:blip r:embed="rId3"/>
          <a:stretch>
            <a:fillRect/>
          </a:stretch>
        </p:blipFill>
        <p:spPr>
          <a:xfrm>
            <a:off x="2126695" y="2417521"/>
            <a:ext cx="7944959" cy="3458058"/>
          </a:xfrm>
        </p:spPr>
      </p:pic>
      <p:sp>
        <p:nvSpPr>
          <p:cNvPr id="3" name="TextBox 2">
            <a:extLst>
              <a:ext uri="{FF2B5EF4-FFF2-40B4-BE49-F238E27FC236}">
                <a16:creationId xmlns:a16="http://schemas.microsoft.com/office/drawing/2014/main" id="{CDD588D7-C494-7F29-BA96-3228F57DB2D4}"/>
              </a:ext>
            </a:extLst>
          </p:cNvPr>
          <p:cNvSpPr txBox="1"/>
          <p:nvPr/>
        </p:nvSpPr>
        <p:spPr>
          <a:xfrm>
            <a:off x="1805753" y="1085921"/>
            <a:ext cx="8242849" cy="4339650"/>
          </a:xfrm>
          <a:prstGeom prst="rect">
            <a:avLst/>
          </a:prstGeom>
          <a:noFill/>
        </p:spPr>
        <p:txBody>
          <a:bodyPr wrap="square" rtlCol="0">
            <a:spAutoFit/>
          </a:bodyPr>
          <a:lstStyle/>
          <a:p>
            <a:pPr algn="ctr"/>
            <a:r>
              <a:rPr lang="en-GB" sz="9200" dirty="0">
                <a:highlight>
                  <a:srgbClr val="C0C0C0"/>
                </a:highlight>
              </a:rPr>
              <a:t>Benchmark Result: 0.477ms </a:t>
            </a:r>
          </a:p>
        </p:txBody>
      </p:sp>
    </p:spTree>
    <p:extLst>
      <p:ext uri="{BB962C8B-B14F-4D97-AF65-F5344CB8AC3E}">
        <p14:creationId xmlns:p14="http://schemas.microsoft.com/office/powerpoint/2010/main" val="426115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Magic!!!</a:t>
            </a:r>
          </a:p>
        </p:txBody>
      </p:sp>
      <p:sp>
        <p:nvSpPr>
          <p:cNvPr id="14" name="TextBox 13">
            <a:extLst>
              <a:ext uri="{FF2B5EF4-FFF2-40B4-BE49-F238E27FC236}">
                <a16:creationId xmlns:a16="http://schemas.microsoft.com/office/drawing/2014/main" id="{461C36DF-A6E4-93DE-D8AF-BC03DB7FD9B0}"/>
              </a:ext>
            </a:extLst>
          </p:cNvPr>
          <p:cNvSpPr txBox="1"/>
          <p:nvPr/>
        </p:nvSpPr>
        <p:spPr>
          <a:xfrm>
            <a:off x="4551754" y="6155140"/>
            <a:ext cx="2451370" cy="369332"/>
          </a:xfrm>
          <a:prstGeom prst="rect">
            <a:avLst/>
          </a:prstGeom>
          <a:noFill/>
        </p:spPr>
        <p:txBody>
          <a:bodyPr wrap="square" rtlCol="0">
            <a:spAutoFit/>
          </a:bodyPr>
          <a:lstStyle/>
          <a:p>
            <a:r>
              <a:rPr lang="en-GB" dirty="0"/>
              <a:t>Figure 5: Case E</a:t>
            </a:r>
          </a:p>
        </p:txBody>
      </p:sp>
      <p:pic>
        <p:nvPicPr>
          <p:cNvPr id="7" name="Content Placeholder 6">
            <a:extLst>
              <a:ext uri="{FF2B5EF4-FFF2-40B4-BE49-F238E27FC236}">
                <a16:creationId xmlns:a16="http://schemas.microsoft.com/office/drawing/2014/main" id="{ED05DA24-CCD0-A699-36DE-4C8509C55D1E}"/>
              </a:ext>
            </a:extLst>
          </p:cNvPr>
          <p:cNvPicPr>
            <a:picLocks noGrp="1" noChangeAspect="1"/>
          </p:cNvPicPr>
          <p:nvPr>
            <p:ph idx="1"/>
          </p:nvPr>
        </p:nvPicPr>
        <p:blipFill>
          <a:blip r:embed="rId3"/>
          <a:stretch>
            <a:fillRect/>
          </a:stretch>
        </p:blipFill>
        <p:spPr>
          <a:xfrm>
            <a:off x="4642291" y="1602455"/>
            <a:ext cx="2907417" cy="4569745"/>
          </a:xfrm>
        </p:spPr>
      </p:pic>
    </p:spTree>
    <p:extLst>
      <p:ext uri="{BB962C8B-B14F-4D97-AF65-F5344CB8AC3E}">
        <p14:creationId xmlns:p14="http://schemas.microsoft.com/office/powerpoint/2010/main" val="208864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ine, rectangle, parallel, diagram&#10;&#10;Description automatically generated">
            <a:extLst>
              <a:ext uri="{FF2B5EF4-FFF2-40B4-BE49-F238E27FC236}">
                <a16:creationId xmlns:a16="http://schemas.microsoft.com/office/drawing/2014/main" id="{563CD7C1-D27F-54A7-DFD0-9B70807064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658705" y="2480592"/>
            <a:ext cx="6902294" cy="2944979"/>
          </a:xfrm>
        </p:spPr>
      </p:pic>
      <p:sp>
        <p:nvSpPr>
          <p:cNvPr id="3" name="Rectangle 2">
            <a:extLst>
              <a:ext uri="{FF2B5EF4-FFF2-40B4-BE49-F238E27FC236}">
                <a16:creationId xmlns:a16="http://schemas.microsoft.com/office/drawing/2014/main" id="{92EDB734-96C0-EF24-AD3C-AC303211BDDB}"/>
              </a:ext>
            </a:extLst>
          </p:cNvPr>
          <p:cNvSpPr/>
          <p:nvPr/>
        </p:nvSpPr>
        <p:spPr>
          <a:xfrm>
            <a:off x="3139734" y="3953081"/>
            <a:ext cx="5912526" cy="759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4" name="Rectangle 3">
            <a:extLst>
              <a:ext uri="{FF2B5EF4-FFF2-40B4-BE49-F238E27FC236}">
                <a16:creationId xmlns:a16="http://schemas.microsoft.com/office/drawing/2014/main" id="{FF8E1A1C-818D-0637-995A-C242CF070AFF}"/>
              </a:ext>
            </a:extLst>
          </p:cNvPr>
          <p:cNvSpPr/>
          <p:nvPr/>
        </p:nvSpPr>
        <p:spPr>
          <a:xfrm>
            <a:off x="3147651" y="3953080"/>
            <a:ext cx="5912526" cy="7596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34" name="Rectangle 33">
            <a:extLst>
              <a:ext uri="{FF2B5EF4-FFF2-40B4-BE49-F238E27FC236}">
                <a16:creationId xmlns:a16="http://schemas.microsoft.com/office/drawing/2014/main" id="{4B5A9C0B-CA69-2749-2665-C7BF29AD1EFE}"/>
              </a:ext>
            </a:extLst>
          </p:cNvPr>
          <p:cNvSpPr/>
          <p:nvPr/>
        </p:nvSpPr>
        <p:spPr>
          <a:xfrm>
            <a:off x="3141025" y="2934815"/>
            <a:ext cx="5912526" cy="759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How does this Work?</a:t>
            </a:r>
          </a:p>
        </p:txBody>
      </p:sp>
      <p:sp>
        <p:nvSpPr>
          <p:cNvPr id="31" name="Rectangle 30">
            <a:extLst>
              <a:ext uri="{FF2B5EF4-FFF2-40B4-BE49-F238E27FC236}">
                <a16:creationId xmlns:a16="http://schemas.microsoft.com/office/drawing/2014/main" id="{9C80114F-6D64-DE0C-B34F-38D129BDAF4E}"/>
              </a:ext>
            </a:extLst>
          </p:cNvPr>
          <p:cNvSpPr/>
          <p:nvPr/>
        </p:nvSpPr>
        <p:spPr>
          <a:xfrm>
            <a:off x="3147651" y="2934815"/>
            <a:ext cx="5912526" cy="7596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6" name="TextBox 5">
            <a:extLst>
              <a:ext uri="{FF2B5EF4-FFF2-40B4-BE49-F238E27FC236}">
                <a16:creationId xmlns:a16="http://schemas.microsoft.com/office/drawing/2014/main" id="{C74AFA5D-1172-AAB2-9C09-936DD357BD44}"/>
              </a:ext>
            </a:extLst>
          </p:cNvPr>
          <p:cNvSpPr txBox="1"/>
          <p:nvPr/>
        </p:nvSpPr>
        <p:spPr>
          <a:xfrm>
            <a:off x="3141024" y="3152900"/>
            <a:ext cx="742207" cy="369332"/>
          </a:xfrm>
          <a:prstGeom prst="rect">
            <a:avLst/>
          </a:prstGeom>
          <a:noFill/>
        </p:spPr>
        <p:txBody>
          <a:bodyPr wrap="square" rtlCol="0">
            <a:spAutoFit/>
          </a:bodyPr>
          <a:lstStyle/>
          <a:p>
            <a:pPr algn="ctr"/>
            <a:r>
              <a:rPr lang="en-GB" dirty="0"/>
              <a:t>0</a:t>
            </a:r>
          </a:p>
        </p:txBody>
      </p:sp>
      <p:sp>
        <p:nvSpPr>
          <p:cNvPr id="7" name="TextBox 6">
            <a:extLst>
              <a:ext uri="{FF2B5EF4-FFF2-40B4-BE49-F238E27FC236}">
                <a16:creationId xmlns:a16="http://schemas.microsoft.com/office/drawing/2014/main" id="{13A66CD4-F3A5-0380-B1B0-07B7F7311C00}"/>
              </a:ext>
            </a:extLst>
          </p:cNvPr>
          <p:cNvSpPr txBox="1"/>
          <p:nvPr/>
        </p:nvSpPr>
        <p:spPr>
          <a:xfrm>
            <a:off x="3883231" y="3152900"/>
            <a:ext cx="742207" cy="369332"/>
          </a:xfrm>
          <a:prstGeom prst="rect">
            <a:avLst/>
          </a:prstGeom>
          <a:noFill/>
        </p:spPr>
        <p:txBody>
          <a:bodyPr wrap="square" rtlCol="0">
            <a:spAutoFit/>
          </a:bodyPr>
          <a:lstStyle/>
          <a:p>
            <a:pPr algn="ctr"/>
            <a:r>
              <a:rPr lang="en-GB" dirty="0"/>
              <a:t>1</a:t>
            </a:r>
          </a:p>
        </p:txBody>
      </p:sp>
      <p:sp>
        <p:nvSpPr>
          <p:cNvPr id="13" name="TextBox 12">
            <a:extLst>
              <a:ext uri="{FF2B5EF4-FFF2-40B4-BE49-F238E27FC236}">
                <a16:creationId xmlns:a16="http://schemas.microsoft.com/office/drawing/2014/main" id="{1DF97E72-8EEC-E9D0-91E6-C31620A21FC1}"/>
              </a:ext>
            </a:extLst>
          </p:cNvPr>
          <p:cNvSpPr txBox="1"/>
          <p:nvPr/>
        </p:nvSpPr>
        <p:spPr>
          <a:xfrm>
            <a:off x="4625438" y="3152900"/>
            <a:ext cx="742207" cy="369332"/>
          </a:xfrm>
          <a:prstGeom prst="rect">
            <a:avLst/>
          </a:prstGeom>
          <a:noFill/>
        </p:spPr>
        <p:txBody>
          <a:bodyPr wrap="square" rtlCol="0">
            <a:spAutoFit/>
          </a:bodyPr>
          <a:lstStyle/>
          <a:p>
            <a:pPr algn="ctr"/>
            <a:r>
              <a:rPr lang="en-GB" dirty="0"/>
              <a:t>2</a:t>
            </a:r>
          </a:p>
        </p:txBody>
      </p:sp>
      <p:sp>
        <p:nvSpPr>
          <p:cNvPr id="14" name="TextBox 13">
            <a:extLst>
              <a:ext uri="{FF2B5EF4-FFF2-40B4-BE49-F238E27FC236}">
                <a16:creationId xmlns:a16="http://schemas.microsoft.com/office/drawing/2014/main" id="{73918817-FCE7-F0B5-8FE6-BCF82BF039A7}"/>
              </a:ext>
            </a:extLst>
          </p:cNvPr>
          <p:cNvSpPr txBox="1"/>
          <p:nvPr/>
        </p:nvSpPr>
        <p:spPr>
          <a:xfrm>
            <a:off x="5353791" y="3152900"/>
            <a:ext cx="742207" cy="369332"/>
          </a:xfrm>
          <a:prstGeom prst="rect">
            <a:avLst/>
          </a:prstGeom>
          <a:noFill/>
        </p:spPr>
        <p:txBody>
          <a:bodyPr wrap="square" rtlCol="0">
            <a:spAutoFit/>
          </a:bodyPr>
          <a:lstStyle/>
          <a:p>
            <a:pPr algn="ctr"/>
            <a:r>
              <a:rPr lang="en-GB" dirty="0"/>
              <a:t>3</a:t>
            </a:r>
          </a:p>
        </p:txBody>
      </p:sp>
      <p:sp>
        <p:nvSpPr>
          <p:cNvPr id="15" name="TextBox 14">
            <a:extLst>
              <a:ext uri="{FF2B5EF4-FFF2-40B4-BE49-F238E27FC236}">
                <a16:creationId xmlns:a16="http://schemas.microsoft.com/office/drawing/2014/main" id="{62E3B627-CF29-3636-4452-1CC2B96A7193}"/>
              </a:ext>
            </a:extLst>
          </p:cNvPr>
          <p:cNvSpPr txBox="1"/>
          <p:nvPr/>
        </p:nvSpPr>
        <p:spPr>
          <a:xfrm>
            <a:off x="6109852" y="3152900"/>
            <a:ext cx="742207" cy="369332"/>
          </a:xfrm>
          <a:prstGeom prst="rect">
            <a:avLst/>
          </a:prstGeom>
          <a:noFill/>
        </p:spPr>
        <p:txBody>
          <a:bodyPr wrap="square" rtlCol="0">
            <a:spAutoFit/>
          </a:bodyPr>
          <a:lstStyle/>
          <a:p>
            <a:pPr algn="ctr"/>
            <a:r>
              <a:rPr lang="en-GB" dirty="0"/>
              <a:t>4</a:t>
            </a:r>
          </a:p>
        </p:txBody>
      </p:sp>
      <p:sp>
        <p:nvSpPr>
          <p:cNvPr id="16" name="TextBox 15">
            <a:extLst>
              <a:ext uri="{FF2B5EF4-FFF2-40B4-BE49-F238E27FC236}">
                <a16:creationId xmlns:a16="http://schemas.microsoft.com/office/drawing/2014/main" id="{16F8C0EC-3D27-DE1C-8017-8A001FF11E25}"/>
              </a:ext>
            </a:extLst>
          </p:cNvPr>
          <p:cNvSpPr txBox="1"/>
          <p:nvPr/>
        </p:nvSpPr>
        <p:spPr>
          <a:xfrm>
            <a:off x="6824351" y="3152900"/>
            <a:ext cx="742207" cy="369332"/>
          </a:xfrm>
          <a:prstGeom prst="rect">
            <a:avLst/>
          </a:prstGeom>
          <a:noFill/>
        </p:spPr>
        <p:txBody>
          <a:bodyPr wrap="square" rtlCol="0">
            <a:spAutoFit/>
          </a:bodyPr>
          <a:lstStyle/>
          <a:p>
            <a:pPr algn="ctr"/>
            <a:r>
              <a:rPr lang="en-GB" dirty="0"/>
              <a:t>5</a:t>
            </a:r>
          </a:p>
        </p:txBody>
      </p:sp>
      <p:sp>
        <p:nvSpPr>
          <p:cNvPr id="17" name="TextBox 16">
            <a:extLst>
              <a:ext uri="{FF2B5EF4-FFF2-40B4-BE49-F238E27FC236}">
                <a16:creationId xmlns:a16="http://schemas.microsoft.com/office/drawing/2014/main" id="{2D28EEFF-E7A4-5EA5-42B2-253E20B04DD0}"/>
              </a:ext>
            </a:extLst>
          </p:cNvPr>
          <p:cNvSpPr txBox="1"/>
          <p:nvPr/>
        </p:nvSpPr>
        <p:spPr>
          <a:xfrm>
            <a:off x="7566558" y="3152900"/>
            <a:ext cx="742207" cy="369332"/>
          </a:xfrm>
          <a:prstGeom prst="rect">
            <a:avLst/>
          </a:prstGeom>
          <a:noFill/>
        </p:spPr>
        <p:txBody>
          <a:bodyPr wrap="square" rtlCol="0">
            <a:spAutoFit/>
          </a:bodyPr>
          <a:lstStyle/>
          <a:p>
            <a:pPr algn="ctr"/>
            <a:r>
              <a:rPr lang="en-GB" dirty="0"/>
              <a:t>6</a:t>
            </a:r>
          </a:p>
        </p:txBody>
      </p:sp>
      <p:sp>
        <p:nvSpPr>
          <p:cNvPr id="18" name="TextBox 17">
            <a:extLst>
              <a:ext uri="{FF2B5EF4-FFF2-40B4-BE49-F238E27FC236}">
                <a16:creationId xmlns:a16="http://schemas.microsoft.com/office/drawing/2014/main" id="{46EEB6D9-3C65-B6FD-8D9B-98D4F08A9BD7}"/>
              </a:ext>
            </a:extLst>
          </p:cNvPr>
          <p:cNvSpPr txBox="1"/>
          <p:nvPr/>
        </p:nvSpPr>
        <p:spPr>
          <a:xfrm>
            <a:off x="8324596" y="3152900"/>
            <a:ext cx="742207" cy="369332"/>
          </a:xfrm>
          <a:prstGeom prst="rect">
            <a:avLst/>
          </a:prstGeom>
          <a:noFill/>
        </p:spPr>
        <p:txBody>
          <a:bodyPr wrap="square" rtlCol="0">
            <a:spAutoFit/>
          </a:bodyPr>
          <a:lstStyle/>
          <a:p>
            <a:pPr algn="ctr"/>
            <a:r>
              <a:rPr lang="en-GB" dirty="0"/>
              <a:t>7</a:t>
            </a:r>
          </a:p>
        </p:txBody>
      </p:sp>
      <p:sp>
        <p:nvSpPr>
          <p:cNvPr id="19" name="TextBox 18">
            <a:extLst>
              <a:ext uri="{FF2B5EF4-FFF2-40B4-BE49-F238E27FC236}">
                <a16:creationId xmlns:a16="http://schemas.microsoft.com/office/drawing/2014/main" id="{2BD4724E-59A2-F540-E01D-6E16362D6C72}"/>
              </a:ext>
            </a:extLst>
          </p:cNvPr>
          <p:cNvSpPr txBox="1"/>
          <p:nvPr/>
        </p:nvSpPr>
        <p:spPr>
          <a:xfrm>
            <a:off x="3141024" y="4170482"/>
            <a:ext cx="742207" cy="369332"/>
          </a:xfrm>
          <a:prstGeom prst="rect">
            <a:avLst/>
          </a:prstGeom>
          <a:noFill/>
        </p:spPr>
        <p:txBody>
          <a:bodyPr wrap="square" rtlCol="0">
            <a:spAutoFit/>
          </a:bodyPr>
          <a:lstStyle/>
          <a:p>
            <a:pPr algn="ctr"/>
            <a:r>
              <a:rPr lang="en-GB" dirty="0"/>
              <a:t>8</a:t>
            </a:r>
          </a:p>
        </p:txBody>
      </p:sp>
      <p:sp>
        <p:nvSpPr>
          <p:cNvPr id="20" name="TextBox 19">
            <a:extLst>
              <a:ext uri="{FF2B5EF4-FFF2-40B4-BE49-F238E27FC236}">
                <a16:creationId xmlns:a16="http://schemas.microsoft.com/office/drawing/2014/main" id="{A3EF6345-E0E6-EC31-B308-7E8445CEFAD5}"/>
              </a:ext>
            </a:extLst>
          </p:cNvPr>
          <p:cNvSpPr txBox="1"/>
          <p:nvPr/>
        </p:nvSpPr>
        <p:spPr>
          <a:xfrm>
            <a:off x="3883231" y="4170482"/>
            <a:ext cx="742207" cy="369332"/>
          </a:xfrm>
          <a:prstGeom prst="rect">
            <a:avLst/>
          </a:prstGeom>
          <a:noFill/>
        </p:spPr>
        <p:txBody>
          <a:bodyPr wrap="square" rtlCol="0">
            <a:spAutoFit/>
          </a:bodyPr>
          <a:lstStyle/>
          <a:p>
            <a:pPr algn="ctr"/>
            <a:r>
              <a:rPr lang="en-GB" dirty="0"/>
              <a:t>9</a:t>
            </a:r>
          </a:p>
        </p:txBody>
      </p:sp>
      <p:sp>
        <p:nvSpPr>
          <p:cNvPr id="22" name="TextBox 21">
            <a:extLst>
              <a:ext uri="{FF2B5EF4-FFF2-40B4-BE49-F238E27FC236}">
                <a16:creationId xmlns:a16="http://schemas.microsoft.com/office/drawing/2014/main" id="{25160C78-32C4-29B0-8055-A766C4484111}"/>
              </a:ext>
            </a:extLst>
          </p:cNvPr>
          <p:cNvSpPr txBox="1"/>
          <p:nvPr/>
        </p:nvSpPr>
        <p:spPr>
          <a:xfrm>
            <a:off x="5353791" y="4170482"/>
            <a:ext cx="742207" cy="369332"/>
          </a:xfrm>
          <a:prstGeom prst="rect">
            <a:avLst/>
          </a:prstGeom>
          <a:noFill/>
        </p:spPr>
        <p:txBody>
          <a:bodyPr wrap="square" rtlCol="0">
            <a:spAutoFit/>
          </a:bodyPr>
          <a:lstStyle/>
          <a:p>
            <a:pPr algn="ctr"/>
            <a:r>
              <a:rPr lang="en-GB" dirty="0"/>
              <a:t>11</a:t>
            </a:r>
          </a:p>
        </p:txBody>
      </p:sp>
      <p:sp>
        <p:nvSpPr>
          <p:cNvPr id="23" name="TextBox 22">
            <a:extLst>
              <a:ext uri="{FF2B5EF4-FFF2-40B4-BE49-F238E27FC236}">
                <a16:creationId xmlns:a16="http://schemas.microsoft.com/office/drawing/2014/main" id="{D3FCEC42-8146-3801-3525-B9531E0F83D5}"/>
              </a:ext>
            </a:extLst>
          </p:cNvPr>
          <p:cNvSpPr txBox="1"/>
          <p:nvPr/>
        </p:nvSpPr>
        <p:spPr>
          <a:xfrm>
            <a:off x="6109852" y="4170482"/>
            <a:ext cx="742207" cy="369332"/>
          </a:xfrm>
          <a:prstGeom prst="rect">
            <a:avLst/>
          </a:prstGeom>
          <a:noFill/>
        </p:spPr>
        <p:txBody>
          <a:bodyPr wrap="square" rtlCol="0">
            <a:spAutoFit/>
          </a:bodyPr>
          <a:lstStyle/>
          <a:p>
            <a:pPr algn="ctr"/>
            <a:r>
              <a:rPr lang="en-GB" dirty="0"/>
              <a:t>12</a:t>
            </a:r>
          </a:p>
        </p:txBody>
      </p:sp>
      <p:sp>
        <p:nvSpPr>
          <p:cNvPr id="24" name="TextBox 23">
            <a:extLst>
              <a:ext uri="{FF2B5EF4-FFF2-40B4-BE49-F238E27FC236}">
                <a16:creationId xmlns:a16="http://schemas.microsoft.com/office/drawing/2014/main" id="{571AA74D-9B9C-4626-187E-62926B2AE53D}"/>
              </a:ext>
            </a:extLst>
          </p:cNvPr>
          <p:cNvSpPr txBox="1"/>
          <p:nvPr/>
        </p:nvSpPr>
        <p:spPr>
          <a:xfrm>
            <a:off x="6824351" y="4170482"/>
            <a:ext cx="742207" cy="369332"/>
          </a:xfrm>
          <a:prstGeom prst="rect">
            <a:avLst/>
          </a:prstGeom>
          <a:noFill/>
        </p:spPr>
        <p:txBody>
          <a:bodyPr wrap="square" rtlCol="0">
            <a:spAutoFit/>
          </a:bodyPr>
          <a:lstStyle/>
          <a:p>
            <a:pPr algn="ctr"/>
            <a:r>
              <a:rPr lang="en-GB" dirty="0"/>
              <a:t>13</a:t>
            </a:r>
          </a:p>
        </p:txBody>
      </p:sp>
      <p:sp>
        <p:nvSpPr>
          <p:cNvPr id="25" name="TextBox 24">
            <a:extLst>
              <a:ext uri="{FF2B5EF4-FFF2-40B4-BE49-F238E27FC236}">
                <a16:creationId xmlns:a16="http://schemas.microsoft.com/office/drawing/2014/main" id="{50E9CA02-1DE9-139B-0995-9CB9C7172EBC}"/>
              </a:ext>
            </a:extLst>
          </p:cNvPr>
          <p:cNvSpPr txBox="1"/>
          <p:nvPr/>
        </p:nvSpPr>
        <p:spPr>
          <a:xfrm>
            <a:off x="7566558" y="4170482"/>
            <a:ext cx="742207" cy="369332"/>
          </a:xfrm>
          <a:prstGeom prst="rect">
            <a:avLst/>
          </a:prstGeom>
          <a:noFill/>
        </p:spPr>
        <p:txBody>
          <a:bodyPr wrap="square" rtlCol="0">
            <a:spAutoFit/>
          </a:bodyPr>
          <a:lstStyle/>
          <a:p>
            <a:pPr algn="ctr"/>
            <a:r>
              <a:rPr lang="en-GB" dirty="0"/>
              <a:t>14</a:t>
            </a:r>
          </a:p>
        </p:txBody>
      </p:sp>
      <p:sp>
        <p:nvSpPr>
          <p:cNvPr id="26" name="TextBox 25">
            <a:extLst>
              <a:ext uri="{FF2B5EF4-FFF2-40B4-BE49-F238E27FC236}">
                <a16:creationId xmlns:a16="http://schemas.microsoft.com/office/drawing/2014/main" id="{9D31EC55-4C44-8F79-BCC3-F516E541F7C9}"/>
              </a:ext>
            </a:extLst>
          </p:cNvPr>
          <p:cNvSpPr txBox="1"/>
          <p:nvPr/>
        </p:nvSpPr>
        <p:spPr>
          <a:xfrm>
            <a:off x="8324595" y="4170482"/>
            <a:ext cx="742207" cy="369332"/>
          </a:xfrm>
          <a:prstGeom prst="rect">
            <a:avLst/>
          </a:prstGeom>
          <a:noFill/>
        </p:spPr>
        <p:txBody>
          <a:bodyPr wrap="square" rtlCol="0">
            <a:spAutoFit/>
          </a:bodyPr>
          <a:lstStyle/>
          <a:p>
            <a:pPr algn="ctr"/>
            <a:r>
              <a:rPr lang="en-GB" dirty="0"/>
              <a:t>15</a:t>
            </a:r>
          </a:p>
        </p:txBody>
      </p:sp>
      <p:pic>
        <p:nvPicPr>
          <p:cNvPr id="28" name="Picture 27">
            <a:extLst>
              <a:ext uri="{FF2B5EF4-FFF2-40B4-BE49-F238E27FC236}">
                <a16:creationId xmlns:a16="http://schemas.microsoft.com/office/drawing/2014/main" id="{ACFD426D-938E-491D-5CD8-54E8FB26EAEA}"/>
              </a:ext>
            </a:extLst>
          </p:cNvPr>
          <p:cNvPicPr>
            <a:picLocks noChangeAspect="1"/>
          </p:cNvPicPr>
          <p:nvPr/>
        </p:nvPicPr>
        <p:blipFill>
          <a:blip r:embed="rId4"/>
          <a:stretch>
            <a:fillRect/>
          </a:stretch>
        </p:blipFill>
        <p:spPr>
          <a:xfrm>
            <a:off x="525171" y="1690688"/>
            <a:ext cx="1080000" cy="1074346"/>
          </a:xfrm>
          <a:prstGeom prst="rect">
            <a:avLst/>
          </a:prstGeom>
        </p:spPr>
      </p:pic>
      <p:sp>
        <p:nvSpPr>
          <p:cNvPr id="29" name="TextBox 28">
            <a:extLst>
              <a:ext uri="{FF2B5EF4-FFF2-40B4-BE49-F238E27FC236}">
                <a16:creationId xmlns:a16="http://schemas.microsoft.com/office/drawing/2014/main" id="{69563289-8E30-307B-0285-09A77526D456}"/>
              </a:ext>
            </a:extLst>
          </p:cNvPr>
          <p:cNvSpPr txBox="1"/>
          <p:nvPr/>
        </p:nvSpPr>
        <p:spPr>
          <a:xfrm>
            <a:off x="1605171" y="2043195"/>
            <a:ext cx="2369127" cy="369332"/>
          </a:xfrm>
          <a:prstGeom prst="rect">
            <a:avLst/>
          </a:prstGeom>
          <a:noFill/>
        </p:spPr>
        <p:txBody>
          <a:bodyPr wrap="square" rtlCol="0">
            <a:spAutoFit/>
          </a:bodyPr>
          <a:lstStyle/>
          <a:p>
            <a:r>
              <a:rPr lang="en-GB" dirty="0"/>
              <a:t>= Vector2 (8 Bytes)</a:t>
            </a:r>
          </a:p>
        </p:txBody>
      </p:sp>
      <p:sp>
        <p:nvSpPr>
          <p:cNvPr id="21" name="TextBox 20">
            <a:extLst>
              <a:ext uri="{FF2B5EF4-FFF2-40B4-BE49-F238E27FC236}">
                <a16:creationId xmlns:a16="http://schemas.microsoft.com/office/drawing/2014/main" id="{A0E470FC-B61B-83D9-92DC-2E484D70580F}"/>
              </a:ext>
            </a:extLst>
          </p:cNvPr>
          <p:cNvSpPr txBox="1"/>
          <p:nvPr/>
        </p:nvSpPr>
        <p:spPr>
          <a:xfrm>
            <a:off x="4625438" y="4170482"/>
            <a:ext cx="742207" cy="369332"/>
          </a:xfrm>
          <a:prstGeom prst="rect">
            <a:avLst/>
          </a:prstGeom>
          <a:noFill/>
        </p:spPr>
        <p:txBody>
          <a:bodyPr wrap="square" rtlCol="0">
            <a:spAutoFit/>
          </a:bodyPr>
          <a:lstStyle/>
          <a:p>
            <a:pPr algn="ctr"/>
            <a:r>
              <a:rPr lang="en-GB" dirty="0"/>
              <a:t>10</a:t>
            </a:r>
          </a:p>
        </p:txBody>
      </p:sp>
      <p:sp>
        <p:nvSpPr>
          <p:cNvPr id="33" name="TextBox 32">
            <a:extLst>
              <a:ext uri="{FF2B5EF4-FFF2-40B4-BE49-F238E27FC236}">
                <a16:creationId xmlns:a16="http://schemas.microsoft.com/office/drawing/2014/main" id="{5D54E65A-61B8-FB96-2E8F-5A3F8C3A56B5}"/>
              </a:ext>
            </a:extLst>
          </p:cNvPr>
          <p:cNvSpPr txBox="1"/>
          <p:nvPr/>
        </p:nvSpPr>
        <p:spPr>
          <a:xfrm>
            <a:off x="4911434" y="5056239"/>
            <a:ext cx="2369127" cy="369332"/>
          </a:xfrm>
          <a:prstGeom prst="rect">
            <a:avLst/>
          </a:prstGeom>
          <a:noFill/>
        </p:spPr>
        <p:txBody>
          <a:bodyPr wrap="square" rtlCol="0">
            <a:spAutoFit/>
          </a:bodyPr>
          <a:lstStyle/>
          <a:p>
            <a:pPr algn="ctr"/>
            <a:r>
              <a:rPr lang="en-GB" dirty="0"/>
              <a:t>Cache line (64 Bytes)</a:t>
            </a:r>
          </a:p>
        </p:txBody>
      </p:sp>
      <p:sp>
        <p:nvSpPr>
          <p:cNvPr id="37" name="TextBox 36">
            <a:extLst>
              <a:ext uri="{FF2B5EF4-FFF2-40B4-BE49-F238E27FC236}">
                <a16:creationId xmlns:a16="http://schemas.microsoft.com/office/drawing/2014/main" id="{851D6317-21DB-F9F7-3E32-1CA351ABDADF}"/>
              </a:ext>
            </a:extLst>
          </p:cNvPr>
          <p:cNvSpPr txBox="1"/>
          <p:nvPr/>
        </p:nvSpPr>
        <p:spPr>
          <a:xfrm>
            <a:off x="421382" y="2833098"/>
            <a:ext cx="2369127" cy="369332"/>
          </a:xfrm>
          <a:prstGeom prst="rect">
            <a:avLst/>
          </a:prstGeom>
          <a:noFill/>
        </p:spPr>
        <p:txBody>
          <a:bodyPr wrap="square" rtlCol="0">
            <a:spAutoFit/>
          </a:bodyPr>
          <a:lstStyle/>
          <a:p>
            <a:pPr algn="ctr"/>
            <a:r>
              <a:rPr lang="en-GB" dirty="0"/>
              <a:t>    N 		= Index</a:t>
            </a:r>
          </a:p>
        </p:txBody>
      </p:sp>
      <p:sp>
        <p:nvSpPr>
          <p:cNvPr id="8" name="TextBox 7">
            <a:extLst>
              <a:ext uri="{FF2B5EF4-FFF2-40B4-BE49-F238E27FC236}">
                <a16:creationId xmlns:a16="http://schemas.microsoft.com/office/drawing/2014/main" id="{269E8FCB-10BC-EF53-6D6C-23152F9D51B5}"/>
              </a:ext>
            </a:extLst>
          </p:cNvPr>
          <p:cNvSpPr txBox="1"/>
          <p:nvPr/>
        </p:nvSpPr>
        <p:spPr>
          <a:xfrm>
            <a:off x="1805753" y="1085921"/>
            <a:ext cx="8242849" cy="4339650"/>
          </a:xfrm>
          <a:prstGeom prst="rect">
            <a:avLst/>
          </a:prstGeom>
          <a:noFill/>
        </p:spPr>
        <p:txBody>
          <a:bodyPr wrap="square" rtlCol="0">
            <a:spAutoFit/>
          </a:bodyPr>
          <a:lstStyle/>
          <a:p>
            <a:pPr algn="ctr"/>
            <a:r>
              <a:rPr lang="en-GB" sz="9200" dirty="0">
                <a:highlight>
                  <a:srgbClr val="C0C0C0"/>
                </a:highlight>
              </a:rPr>
              <a:t>Benchmark Result: 0.240ms </a:t>
            </a:r>
          </a:p>
        </p:txBody>
      </p:sp>
    </p:spTree>
    <p:extLst>
      <p:ext uri="{BB962C8B-B14F-4D97-AF65-F5344CB8AC3E}">
        <p14:creationId xmlns:p14="http://schemas.microsoft.com/office/powerpoint/2010/main" val="399998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4" grpId="0" animBg="1"/>
      <p:bldP spid="31"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D8486D-5E15-6B22-487C-A46196A2FF20}"/>
              </a:ext>
            </a:extLst>
          </p:cNvPr>
          <p:cNvPicPr>
            <a:picLocks noChangeAspect="1"/>
          </p:cNvPicPr>
          <p:nvPr/>
        </p:nvPicPr>
        <p:blipFill rotWithShape="1">
          <a:blip r:embed="rId3"/>
          <a:srcRect l="986" t="2095" r="8643" b="4209"/>
          <a:stretch/>
        </p:blipFill>
        <p:spPr>
          <a:xfrm>
            <a:off x="2496000" y="1965707"/>
            <a:ext cx="7200000" cy="3732442"/>
          </a:xfrm>
          <a:prstGeom prst="rect">
            <a:avLst/>
          </a:prstGeom>
        </p:spPr>
      </p:pic>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Benchmarks</a:t>
            </a:r>
          </a:p>
        </p:txBody>
      </p:sp>
      <p:sp>
        <p:nvSpPr>
          <p:cNvPr id="14" name="TextBox 13">
            <a:extLst>
              <a:ext uri="{FF2B5EF4-FFF2-40B4-BE49-F238E27FC236}">
                <a16:creationId xmlns:a16="http://schemas.microsoft.com/office/drawing/2014/main" id="{461C36DF-A6E4-93DE-D8AF-BC03DB7FD9B0}"/>
              </a:ext>
            </a:extLst>
          </p:cNvPr>
          <p:cNvSpPr txBox="1"/>
          <p:nvPr/>
        </p:nvSpPr>
        <p:spPr>
          <a:xfrm>
            <a:off x="2496000" y="5698149"/>
            <a:ext cx="2451370" cy="369332"/>
          </a:xfrm>
          <a:prstGeom prst="rect">
            <a:avLst/>
          </a:prstGeom>
          <a:noFill/>
        </p:spPr>
        <p:txBody>
          <a:bodyPr wrap="square" rtlCol="0">
            <a:spAutoFit/>
          </a:bodyPr>
          <a:lstStyle/>
          <a:p>
            <a:r>
              <a:rPr lang="en-GB" dirty="0"/>
              <a:t>Figure 6: Results</a:t>
            </a:r>
          </a:p>
        </p:txBody>
      </p:sp>
    </p:spTree>
    <p:extLst>
      <p:ext uri="{BB962C8B-B14F-4D97-AF65-F5344CB8AC3E}">
        <p14:creationId xmlns:p14="http://schemas.microsoft.com/office/powerpoint/2010/main" val="209798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Real-world example</a:t>
            </a:r>
          </a:p>
        </p:txBody>
      </p:sp>
      <p:sp>
        <p:nvSpPr>
          <p:cNvPr id="14" name="TextBox 13">
            <a:extLst>
              <a:ext uri="{FF2B5EF4-FFF2-40B4-BE49-F238E27FC236}">
                <a16:creationId xmlns:a16="http://schemas.microsoft.com/office/drawing/2014/main" id="{461C36DF-A6E4-93DE-D8AF-BC03DB7FD9B0}"/>
              </a:ext>
            </a:extLst>
          </p:cNvPr>
          <p:cNvSpPr txBox="1"/>
          <p:nvPr/>
        </p:nvSpPr>
        <p:spPr>
          <a:xfrm>
            <a:off x="2009986" y="5191041"/>
            <a:ext cx="8116380" cy="369332"/>
          </a:xfrm>
          <a:prstGeom prst="rect">
            <a:avLst/>
          </a:prstGeom>
          <a:noFill/>
        </p:spPr>
        <p:txBody>
          <a:bodyPr wrap="square" rtlCol="0">
            <a:spAutoFit/>
          </a:bodyPr>
          <a:lstStyle/>
          <a:p>
            <a:r>
              <a:rPr lang="en-GB" dirty="0"/>
              <a:t>Figure 7: Non-contiguous looping </a:t>
            </a:r>
          </a:p>
        </p:txBody>
      </p:sp>
      <p:pic>
        <p:nvPicPr>
          <p:cNvPr id="11" name="Picture 10">
            <a:extLst>
              <a:ext uri="{FF2B5EF4-FFF2-40B4-BE49-F238E27FC236}">
                <a16:creationId xmlns:a16="http://schemas.microsoft.com/office/drawing/2014/main" id="{2FBAC0AE-203B-0463-E90E-5D7CE749B25B}"/>
              </a:ext>
            </a:extLst>
          </p:cNvPr>
          <p:cNvPicPr>
            <a:picLocks noChangeAspect="1"/>
          </p:cNvPicPr>
          <p:nvPr/>
        </p:nvPicPr>
        <p:blipFill>
          <a:blip r:embed="rId3"/>
          <a:stretch>
            <a:fillRect/>
          </a:stretch>
        </p:blipFill>
        <p:spPr>
          <a:xfrm>
            <a:off x="2009986" y="2093976"/>
            <a:ext cx="8172028" cy="3097065"/>
          </a:xfrm>
          <a:prstGeom prst="rect">
            <a:avLst/>
          </a:prstGeom>
        </p:spPr>
      </p:pic>
    </p:spTree>
    <p:extLst>
      <p:ext uri="{BB962C8B-B14F-4D97-AF65-F5344CB8AC3E}">
        <p14:creationId xmlns:p14="http://schemas.microsoft.com/office/powerpoint/2010/main" val="30515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Real-world example</a:t>
            </a:r>
          </a:p>
        </p:txBody>
      </p:sp>
      <p:sp>
        <p:nvSpPr>
          <p:cNvPr id="14" name="TextBox 13">
            <a:extLst>
              <a:ext uri="{FF2B5EF4-FFF2-40B4-BE49-F238E27FC236}">
                <a16:creationId xmlns:a16="http://schemas.microsoft.com/office/drawing/2014/main" id="{461C36DF-A6E4-93DE-D8AF-BC03DB7FD9B0}"/>
              </a:ext>
            </a:extLst>
          </p:cNvPr>
          <p:cNvSpPr txBox="1"/>
          <p:nvPr/>
        </p:nvSpPr>
        <p:spPr>
          <a:xfrm>
            <a:off x="1637678" y="4977028"/>
            <a:ext cx="8116380" cy="369332"/>
          </a:xfrm>
          <a:prstGeom prst="rect">
            <a:avLst/>
          </a:prstGeom>
          <a:noFill/>
        </p:spPr>
        <p:txBody>
          <a:bodyPr wrap="square" rtlCol="0">
            <a:spAutoFit/>
          </a:bodyPr>
          <a:lstStyle/>
          <a:p>
            <a:r>
              <a:rPr lang="en-GB" dirty="0"/>
              <a:t>Figure 8: Case D implementation in a real project  </a:t>
            </a:r>
          </a:p>
        </p:txBody>
      </p:sp>
      <p:pic>
        <p:nvPicPr>
          <p:cNvPr id="4" name="Picture 3">
            <a:extLst>
              <a:ext uri="{FF2B5EF4-FFF2-40B4-BE49-F238E27FC236}">
                <a16:creationId xmlns:a16="http://schemas.microsoft.com/office/drawing/2014/main" id="{695893F4-A71B-C014-2610-DFB082CFE3E2}"/>
              </a:ext>
            </a:extLst>
          </p:cNvPr>
          <p:cNvPicPr>
            <a:picLocks noChangeAspect="1"/>
          </p:cNvPicPr>
          <p:nvPr/>
        </p:nvPicPr>
        <p:blipFill>
          <a:blip r:embed="rId3"/>
          <a:stretch>
            <a:fillRect/>
          </a:stretch>
        </p:blipFill>
        <p:spPr>
          <a:xfrm>
            <a:off x="1637678" y="1880971"/>
            <a:ext cx="8916644" cy="3096057"/>
          </a:xfrm>
          <a:prstGeom prst="rect">
            <a:avLst/>
          </a:prstGeom>
        </p:spPr>
      </p:pic>
    </p:spTree>
    <p:extLst>
      <p:ext uri="{BB962C8B-B14F-4D97-AF65-F5344CB8AC3E}">
        <p14:creationId xmlns:p14="http://schemas.microsoft.com/office/powerpoint/2010/main" val="2138668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Real-world example</a:t>
            </a:r>
          </a:p>
        </p:txBody>
      </p:sp>
      <p:sp>
        <p:nvSpPr>
          <p:cNvPr id="14" name="TextBox 13">
            <a:extLst>
              <a:ext uri="{FF2B5EF4-FFF2-40B4-BE49-F238E27FC236}">
                <a16:creationId xmlns:a16="http://schemas.microsoft.com/office/drawing/2014/main" id="{461C36DF-A6E4-93DE-D8AF-BC03DB7FD9B0}"/>
              </a:ext>
            </a:extLst>
          </p:cNvPr>
          <p:cNvSpPr txBox="1"/>
          <p:nvPr/>
        </p:nvSpPr>
        <p:spPr>
          <a:xfrm>
            <a:off x="1808005" y="5441214"/>
            <a:ext cx="3944685" cy="369332"/>
          </a:xfrm>
          <a:prstGeom prst="rect">
            <a:avLst/>
          </a:prstGeom>
          <a:noFill/>
        </p:spPr>
        <p:txBody>
          <a:bodyPr wrap="square" rtlCol="0">
            <a:spAutoFit/>
          </a:bodyPr>
          <a:lstStyle/>
          <a:p>
            <a:r>
              <a:rPr lang="en-GB" dirty="0"/>
              <a:t>Figure 9: Node Implementation 1</a:t>
            </a:r>
          </a:p>
        </p:txBody>
      </p:sp>
      <p:pic>
        <p:nvPicPr>
          <p:cNvPr id="6" name="Picture 5">
            <a:extLst>
              <a:ext uri="{FF2B5EF4-FFF2-40B4-BE49-F238E27FC236}">
                <a16:creationId xmlns:a16="http://schemas.microsoft.com/office/drawing/2014/main" id="{998747F3-8D57-943E-E160-4E463DAA43D6}"/>
              </a:ext>
            </a:extLst>
          </p:cNvPr>
          <p:cNvPicPr>
            <a:picLocks noChangeAspect="1"/>
          </p:cNvPicPr>
          <p:nvPr/>
        </p:nvPicPr>
        <p:blipFill>
          <a:blip r:embed="rId3"/>
          <a:stretch>
            <a:fillRect/>
          </a:stretch>
        </p:blipFill>
        <p:spPr>
          <a:xfrm>
            <a:off x="1853438" y="1841214"/>
            <a:ext cx="4242562" cy="3600000"/>
          </a:xfrm>
          <a:prstGeom prst="rect">
            <a:avLst/>
          </a:prstGeom>
        </p:spPr>
      </p:pic>
      <p:sp>
        <p:nvSpPr>
          <p:cNvPr id="5" name="TextBox 4">
            <a:extLst>
              <a:ext uri="{FF2B5EF4-FFF2-40B4-BE49-F238E27FC236}">
                <a16:creationId xmlns:a16="http://schemas.microsoft.com/office/drawing/2014/main" id="{ECD0E163-0819-B2BD-9C0A-329907DED2F7}"/>
              </a:ext>
            </a:extLst>
          </p:cNvPr>
          <p:cNvSpPr txBox="1"/>
          <p:nvPr/>
        </p:nvSpPr>
        <p:spPr>
          <a:xfrm>
            <a:off x="6975532" y="5441214"/>
            <a:ext cx="3944685" cy="369332"/>
          </a:xfrm>
          <a:prstGeom prst="rect">
            <a:avLst/>
          </a:prstGeom>
          <a:noFill/>
        </p:spPr>
        <p:txBody>
          <a:bodyPr wrap="square" rtlCol="0">
            <a:spAutoFit/>
          </a:bodyPr>
          <a:lstStyle/>
          <a:p>
            <a:r>
              <a:rPr lang="en-GB" dirty="0"/>
              <a:t>Figure 10: Node Implementation 2</a:t>
            </a:r>
          </a:p>
        </p:txBody>
      </p:sp>
      <p:pic>
        <p:nvPicPr>
          <p:cNvPr id="7" name="Picture 6">
            <a:extLst>
              <a:ext uri="{FF2B5EF4-FFF2-40B4-BE49-F238E27FC236}">
                <a16:creationId xmlns:a16="http://schemas.microsoft.com/office/drawing/2014/main" id="{89B8FA40-8614-1F10-33CE-91F5A11247C1}"/>
              </a:ext>
            </a:extLst>
          </p:cNvPr>
          <p:cNvPicPr>
            <a:picLocks noChangeAspect="1"/>
          </p:cNvPicPr>
          <p:nvPr/>
        </p:nvPicPr>
        <p:blipFill>
          <a:blip r:embed="rId4"/>
          <a:stretch>
            <a:fillRect/>
          </a:stretch>
        </p:blipFill>
        <p:spPr>
          <a:xfrm>
            <a:off x="7818041" y="1841214"/>
            <a:ext cx="2259666" cy="3600000"/>
          </a:xfrm>
          <a:prstGeom prst="rect">
            <a:avLst/>
          </a:prstGeom>
        </p:spPr>
      </p:pic>
    </p:spTree>
    <p:extLst>
      <p:ext uri="{BB962C8B-B14F-4D97-AF65-F5344CB8AC3E}">
        <p14:creationId xmlns:p14="http://schemas.microsoft.com/office/powerpoint/2010/main" val="176799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Real-world example</a:t>
            </a:r>
          </a:p>
        </p:txBody>
      </p:sp>
      <p:pic>
        <p:nvPicPr>
          <p:cNvPr id="4" name="Picture 3">
            <a:extLst>
              <a:ext uri="{FF2B5EF4-FFF2-40B4-BE49-F238E27FC236}">
                <a16:creationId xmlns:a16="http://schemas.microsoft.com/office/drawing/2014/main" id="{94B335E8-2618-C5E5-EEF2-10B1B780F117}"/>
              </a:ext>
            </a:extLst>
          </p:cNvPr>
          <p:cNvPicPr>
            <a:picLocks noChangeAspect="1"/>
          </p:cNvPicPr>
          <p:nvPr/>
        </p:nvPicPr>
        <p:blipFill>
          <a:blip r:embed="rId3"/>
          <a:stretch>
            <a:fillRect/>
          </a:stretch>
        </p:blipFill>
        <p:spPr>
          <a:xfrm>
            <a:off x="4963535" y="1841214"/>
            <a:ext cx="2264929" cy="3600000"/>
          </a:xfrm>
          <a:prstGeom prst="rect">
            <a:avLst/>
          </a:prstGeom>
        </p:spPr>
      </p:pic>
      <p:sp>
        <p:nvSpPr>
          <p:cNvPr id="5" name="TextBox 4">
            <a:extLst>
              <a:ext uri="{FF2B5EF4-FFF2-40B4-BE49-F238E27FC236}">
                <a16:creationId xmlns:a16="http://schemas.microsoft.com/office/drawing/2014/main" id="{ECD0E163-0819-B2BD-9C0A-329907DED2F7}"/>
              </a:ext>
            </a:extLst>
          </p:cNvPr>
          <p:cNvSpPr txBox="1"/>
          <p:nvPr/>
        </p:nvSpPr>
        <p:spPr>
          <a:xfrm>
            <a:off x="4354258" y="5441214"/>
            <a:ext cx="3944685" cy="369332"/>
          </a:xfrm>
          <a:prstGeom prst="rect">
            <a:avLst/>
          </a:prstGeom>
          <a:noFill/>
        </p:spPr>
        <p:txBody>
          <a:bodyPr wrap="square" rtlCol="0">
            <a:spAutoFit/>
          </a:bodyPr>
          <a:lstStyle/>
          <a:p>
            <a:r>
              <a:rPr lang="en-GB" dirty="0"/>
              <a:t>Figure 11: Node Implementation 3</a:t>
            </a:r>
          </a:p>
        </p:txBody>
      </p:sp>
    </p:spTree>
    <p:extLst>
      <p:ext uri="{BB962C8B-B14F-4D97-AF65-F5344CB8AC3E}">
        <p14:creationId xmlns:p14="http://schemas.microsoft.com/office/powerpoint/2010/main" val="3127833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13FA-9BF2-A096-9D5F-257F9CC05CD9}"/>
              </a:ext>
            </a:extLst>
          </p:cNvPr>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307228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r>
              <a:rPr lang="en-GB" dirty="0"/>
              <a:t>What’s this talk about?</a:t>
            </a:r>
          </a:p>
        </p:txBody>
      </p:sp>
      <p:sp>
        <p:nvSpPr>
          <p:cNvPr id="3" name="Content Placeholder 2">
            <a:extLst>
              <a:ext uri="{FF2B5EF4-FFF2-40B4-BE49-F238E27FC236}">
                <a16:creationId xmlns:a16="http://schemas.microsoft.com/office/drawing/2014/main" id="{740B52EF-22FE-781C-CC6B-CBA617D4EB4F}"/>
              </a:ext>
            </a:extLst>
          </p:cNvPr>
          <p:cNvSpPr>
            <a:spLocks noGrp="1"/>
          </p:cNvSpPr>
          <p:nvPr>
            <p:ph idx="1"/>
          </p:nvPr>
        </p:nvSpPr>
        <p:spPr/>
        <p:txBody>
          <a:bodyPr/>
          <a:lstStyle/>
          <a:p>
            <a:r>
              <a:rPr lang="en-GB" dirty="0"/>
              <a:t>Memory layout</a:t>
            </a:r>
          </a:p>
          <a:p>
            <a:r>
              <a:rPr lang="en-GB" dirty="0"/>
              <a:t>Cache awareness</a:t>
            </a:r>
          </a:p>
          <a:p>
            <a:r>
              <a:rPr lang="en-GB" dirty="0"/>
              <a:t>Compiler explorer</a:t>
            </a:r>
          </a:p>
          <a:p>
            <a:r>
              <a:rPr lang="en-GB" dirty="0"/>
              <a:t>Benchmarking</a:t>
            </a:r>
          </a:p>
          <a:p>
            <a:endParaRPr lang="en-GB" dirty="0"/>
          </a:p>
        </p:txBody>
      </p:sp>
    </p:spTree>
    <p:extLst>
      <p:ext uri="{BB962C8B-B14F-4D97-AF65-F5344CB8AC3E}">
        <p14:creationId xmlns:p14="http://schemas.microsoft.com/office/powerpoint/2010/main" val="11585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References</a:t>
            </a:r>
          </a:p>
        </p:txBody>
      </p:sp>
      <p:grpSp>
        <p:nvGrpSpPr>
          <p:cNvPr id="12" name="Group 11">
            <a:extLst>
              <a:ext uri="{FF2B5EF4-FFF2-40B4-BE49-F238E27FC236}">
                <a16:creationId xmlns:a16="http://schemas.microsoft.com/office/drawing/2014/main" id="{2044ABB2-169D-2FCF-96FB-6C06422F73CC}"/>
              </a:ext>
            </a:extLst>
          </p:cNvPr>
          <p:cNvGrpSpPr/>
          <p:nvPr/>
        </p:nvGrpSpPr>
        <p:grpSpPr>
          <a:xfrm>
            <a:off x="3760594" y="2598003"/>
            <a:ext cx="6097136" cy="1661994"/>
            <a:chOff x="2457089" y="2782669"/>
            <a:chExt cx="6097136" cy="1661994"/>
          </a:xfrm>
        </p:grpSpPr>
        <p:sp>
          <p:nvSpPr>
            <p:cNvPr id="14" name="TextBox 13">
              <a:extLst>
                <a:ext uri="{FF2B5EF4-FFF2-40B4-BE49-F238E27FC236}">
                  <a16:creationId xmlns:a16="http://schemas.microsoft.com/office/drawing/2014/main" id="{461C36DF-A6E4-93DE-D8AF-BC03DB7FD9B0}"/>
                </a:ext>
              </a:extLst>
            </p:cNvPr>
            <p:cNvSpPr txBox="1"/>
            <p:nvPr/>
          </p:nvSpPr>
          <p:spPr>
            <a:xfrm>
              <a:off x="2457089" y="2782669"/>
              <a:ext cx="5766026" cy="369332"/>
            </a:xfrm>
            <a:prstGeom prst="rect">
              <a:avLst/>
            </a:prstGeom>
            <a:noFill/>
          </p:spPr>
          <p:txBody>
            <a:bodyPr wrap="square" rtlCol="0">
              <a:spAutoFit/>
            </a:bodyPr>
            <a:lstStyle/>
            <a:p>
              <a:r>
                <a:rPr lang="en-GB" dirty="0"/>
                <a:t>Case A: https://godbolt.org/z/e6Mj9evrP</a:t>
              </a:r>
            </a:p>
          </p:txBody>
        </p:sp>
        <p:sp>
          <p:nvSpPr>
            <p:cNvPr id="5" name="TextBox 4">
              <a:extLst>
                <a:ext uri="{FF2B5EF4-FFF2-40B4-BE49-F238E27FC236}">
                  <a16:creationId xmlns:a16="http://schemas.microsoft.com/office/drawing/2014/main" id="{FE4A8C2F-51D8-00EC-8619-34C252B26711}"/>
                </a:ext>
              </a:extLst>
            </p:cNvPr>
            <p:cNvSpPr txBox="1"/>
            <p:nvPr/>
          </p:nvSpPr>
          <p:spPr>
            <a:xfrm>
              <a:off x="2457089" y="3105835"/>
              <a:ext cx="6096000" cy="369332"/>
            </a:xfrm>
            <a:prstGeom prst="rect">
              <a:avLst/>
            </a:prstGeom>
            <a:noFill/>
          </p:spPr>
          <p:txBody>
            <a:bodyPr wrap="square">
              <a:spAutoFit/>
            </a:bodyPr>
            <a:lstStyle/>
            <a:p>
              <a:r>
                <a:rPr lang="en-GB" dirty="0"/>
                <a:t>Case B: https://godbolt.org/z/Mxfzxj1WY</a:t>
              </a:r>
            </a:p>
          </p:txBody>
        </p:sp>
        <p:sp>
          <p:nvSpPr>
            <p:cNvPr id="7" name="TextBox 6">
              <a:extLst>
                <a:ext uri="{FF2B5EF4-FFF2-40B4-BE49-F238E27FC236}">
                  <a16:creationId xmlns:a16="http://schemas.microsoft.com/office/drawing/2014/main" id="{29DFEE27-7006-5304-0A87-3C86A79017DF}"/>
                </a:ext>
              </a:extLst>
            </p:cNvPr>
            <p:cNvSpPr txBox="1"/>
            <p:nvPr/>
          </p:nvSpPr>
          <p:spPr>
            <a:xfrm>
              <a:off x="2457089" y="3429000"/>
              <a:ext cx="6096000" cy="369332"/>
            </a:xfrm>
            <a:prstGeom prst="rect">
              <a:avLst/>
            </a:prstGeom>
            <a:noFill/>
          </p:spPr>
          <p:txBody>
            <a:bodyPr wrap="square">
              <a:spAutoFit/>
            </a:bodyPr>
            <a:lstStyle/>
            <a:p>
              <a:r>
                <a:rPr lang="en-GB" dirty="0"/>
                <a:t>Case C: https://godbolt.org/z/frnnW3cWz</a:t>
              </a:r>
            </a:p>
          </p:txBody>
        </p:sp>
        <p:sp>
          <p:nvSpPr>
            <p:cNvPr id="9" name="TextBox 8">
              <a:extLst>
                <a:ext uri="{FF2B5EF4-FFF2-40B4-BE49-F238E27FC236}">
                  <a16:creationId xmlns:a16="http://schemas.microsoft.com/office/drawing/2014/main" id="{CBADBC59-42ED-8064-6DDC-044762AA3A15}"/>
                </a:ext>
              </a:extLst>
            </p:cNvPr>
            <p:cNvSpPr txBox="1"/>
            <p:nvPr/>
          </p:nvSpPr>
          <p:spPr>
            <a:xfrm>
              <a:off x="2457089" y="3752166"/>
              <a:ext cx="6096000" cy="369332"/>
            </a:xfrm>
            <a:prstGeom prst="rect">
              <a:avLst/>
            </a:prstGeom>
            <a:noFill/>
          </p:spPr>
          <p:txBody>
            <a:bodyPr wrap="square">
              <a:spAutoFit/>
            </a:bodyPr>
            <a:lstStyle/>
            <a:p>
              <a:r>
                <a:rPr lang="en-GB" dirty="0"/>
                <a:t>Case D: https://godbolt.org/z/3x8ec6MWe</a:t>
              </a:r>
            </a:p>
          </p:txBody>
        </p:sp>
        <p:sp>
          <p:nvSpPr>
            <p:cNvPr id="11" name="TextBox 10">
              <a:extLst>
                <a:ext uri="{FF2B5EF4-FFF2-40B4-BE49-F238E27FC236}">
                  <a16:creationId xmlns:a16="http://schemas.microsoft.com/office/drawing/2014/main" id="{D1253165-E6A8-1FCC-F79A-0D78DB4CEB3B}"/>
                </a:ext>
              </a:extLst>
            </p:cNvPr>
            <p:cNvSpPr txBox="1"/>
            <p:nvPr/>
          </p:nvSpPr>
          <p:spPr>
            <a:xfrm>
              <a:off x="2457089" y="4075331"/>
              <a:ext cx="6097136" cy="369332"/>
            </a:xfrm>
            <a:prstGeom prst="rect">
              <a:avLst/>
            </a:prstGeom>
            <a:noFill/>
          </p:spPr>
          <p:txBody>
            <a:bodyPr wrap="square">
              <a:spAutoFit/>
            </a:bodyPr>
            <a:lstStyle/>
            <a:p>
              <a:r>
                <a:rPr lang="en-GB" dirty="0"/>
                <a:t>Case E: https://godbolt.org/z/vGK7M134W</a:t>
              </a:r>
            </a:p>
          </p:txBody>
        </p:sp>
      </p:grpSp>
      <p:sp>
        <p:nvSpPr>
          <p:cNvPr id="3" name="TextBox 2">
            <a:extLst>
              <a:ext uri="{FF2B5EF4-FFF2-40B4-BE49-F238E27FC236}">
                <a16:creationId xmlns:a16="http://schemas.microsoft.com/office/drawing/2014/main" id="{97BE41BA-D8B2-1B59-7923-0C03EDA1935E}"/>
              </a:ext>
            </a:extLst>
          </p:cNvPr>
          <p:cNvSpPr txBox="1"/>
          <p:nvPr/>
        </p:nvSpPr>
        <p:spPr>
          <a:xfrm>
            <a:off x="0" y="4764024"/>
            <a:ext cx="12192000" cy="369332"/>
          </a:xfrm>
          <a:prstGeom prst="rect">
            <a:avLst/>
          </a:prstGeom>
          <a:noFill/>
        </p:spPr>
        <p:txBody>
          <a:bodyPr wrap="square">
            <a:spAutoFit/>
          </a:bodyPr>
          <a:lstStyle/>
          <a:p>
            <a:pPr algn="ctr"/>
            <a:r>
              <a:rPr lang="en-GB" dirty="0"/>
              <a:t>AI Library: https://github.com/RyanWestwood/AI-Library/tree/main</a:t>
            </a:r>
          </a:p>
        </p:txBody>
      </p:sp>
    </p:spTree>
    <p:extLst>
      <p:ext uri="{BB962C8B-B14F-4D97-AF65-F5344CB8AC3E}">
        <p14:creationId xmlns:p14="http://schemas.microsoft.com/office/powerpoint/2010/main" val="331438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r>
              <a:rPr lang="en-GB" dirty="0"/>
              <a:t>Buzz words – Quick overview</a:t>
            </a:r>
          </a:p>
        </p:txBody>
      </p:sp>
      <p:sp>
        <p:nvSpPr>
          <p:cNvPr id="3" name="Content Placeholder 2">
            <a:extLst>
              <a:ext uri="{FF2B5EF4-FFF2-40B4-BE49-F238E27FC236}">
                <a16:creationId xmlns:a16="http://schemas.microsoft.com/office/drawing/2014/main" id="{740B52EF-22FE-781C-CC6B-CBA617D4EB4F}"/>
              </a:ext>
            </a:extLst>
          </p:cNvPr>
          <p:cNvSpPr>
            <a:spLocks noGrp="1"/>
          </p:cNvSpPr>
          <p:nvPr>
            <p:ph idx="1"/>
          </p:nvPr>
        </p:nvSpPr>
        <p:spPr/>
        <p:txBody>
          <a:bodyPr/>
          <a:lstStyle/>
          <a:p>
            <a:r>
              <a:rPr lang="en-GB" dirty="0"/>
              <a:t>Cache line</a:t>
            </a:r>
          </a:p>
          <a:p>
            <a:r>
              <a:rPr lang="en-GB" dirty="0"/>
              <a:t>Loop unrolling</a:t>
            </a:r>
          </a:p>
          <a:p>
            <a:r>
              <a:rPr lang="en-GB" dirty="0"/>
              <a:t>Vectorization</a:t>
            </a:r>
          </a:p>
          <a:p>
            <a:r>
              <a:rPr lang="en-GB" dirty="0"/>
              <a:t>SIMD</a:t>
            </a:r>
          </a:p>
          <a:p>
            <a:r>
              <a:rPr lang="en-GB" dirty="0"/>
              <a:t>Prefetcher </a:t>
            </a:r>
          </a:p>
          <a:p>
            <a:r>
              <a:rPr lang="en-GB" dirty="0"/>
              <a:t>Padding</a:t>
            </a:r>
          </a:p>
          <a:p>
            <a:endParaRPr lang="en-GB" dirty="0"/>
          </a:p>
        </p:txBody>
      </p:sp>
    </p:spTree>
    <p:extLst>
      <p:ext uri="{BB962C8B-B14F-4D97-AF65-F5344CB8AC3E}">
        <p14:creationId xmlns:p14="http://schemas.microsoft.com/office/powerpoint/2010/main" val="128772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What’s wrong with this code?</a:t>
            </a:r>
          </a:p>
        </p:txBody>
      </p:sp>
      <p:pic>
        <p:nvPicPr>
          <p:cNvPr id="20" name="Content Placeholder 19">
            <a:extLst>
              <a:ext uri="{FF2B5EF4-FFF2-40B4-BE49-F238E27FC236}">
                <a16:creationId xmlns:a16="http://schemas.microsoft.com/office/drawing/2014/main" id="{C64CDC9E-430F-6D2B-E58F-671EE1F6CC0D}"/>
              </a:ext>
            </a:extLst>
          </p:cNvPr>
          <p:cNvPicPr>
            <a:picLocks noGrp="1" noChangeAspect="1"/>
          </p:cNvPicPr>
          <p:nvPr>
            <p:ph idx="1"/>
          </p:nvPr>
        </p:nvPicPr>
        <p:blipFill>
          <a:blip r:embed="rId3"/>
          <a:stretch>
            <a:fillRect/>
          </a:stretch>
        </p:blipFill>
        <p:spPr>
          <a:xfrm>
            <a:off x="2510017" y="2120900"/>
            <a:ext cx="7178315" cy="4051300"/>
          </a:xfrm>
        </p:spPr>
      </p:pic>
      <p:sp>
        <p:nvSpPr>
          <p:cNvPr id="16" name="TextBox 15">
            <a:extLst>
              <a:ext uri="{FF2B5EF4-FFF2-40B4-BE49-F238E27FC236}">
                <a16:creationId xmlns:a16="http://schemas.microsoft.com/office/drawing/2014/main" id="{DADD01A2-FEA4-59C7-7FCA-9AD727B8F8F5}"/>
              </a:ext>
            </a:extLst>
          </p:cNvPr>
          <p:cNvSpPr txBox="1"/>
          <p:nvPr/>
        </p:nvSpPr>
        <p:spPr>
          <a:xfrm>
            <a:off x="2503668" y="6172200"/>
            <a:ext cx="2451370" cy="369332"/>
          </a:xfrm>
          <a:prstGeom prst="rect">
            <a:avLst/>
          </a:prstGeom>
          <a:noFill/>
        </p:spPr>
        <p:txBody>
          <a:bodyPr wrap="square" rtlCol="0">
            <a:spAutoFit/>
          </a:bodyPr>
          <a:lstStyle/>
          <a:p>
            <a:r>
              <a:rPr lang="en-GB" dirty="0"/>
              <a:t>Figure 1: Case A</a:t>
            </a:r>
          </a:p>
        </p:txBody>
      </p:sp>
    </p:spTree>
    <p:extLst>
      <p:ext uri="{BB962C8B-B14F-4D97-AF65-F5344CB8AC3E}">
        <p14:creationId xmlns:p14="http://schemas.microsoft.com/office/powerpoint/2010/main" val="121990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What does this mean?</a:t>
            </a:r>
          </a:p>
        </p:txBody>
      </p:sp>
      <p:sp>
        <p:nvSpPr>
          <p:cNvPr id="4" name="Content Placeholder 3">
            <a:extLst>
              <a:ext uri="{FF2B5EF4-FFF2-40B4-BE49-F238E27FC236}">
                <a16:creationId xmlns:a16="http://schemas.microsoft.com/office/drawing/2014/main" id="{133EC93E-8E61-B74F-9827-F49F7D669820}"/>
              </a:ext>
            </a:extLst>
          </p:cNvPr>
          <p:cNvSpPr>
            <a:spLocks noGrp="1"/>
          </p:cNvSpPr>
          <p:nvPr>
            <p:ph idx="1"/>
          </p:nvPr>
        </p:nvSpPr>
        <p:spPr/>
        <p:txBody>
          <a:bodyPr>
            <a:normAutofit/>
          </a:bodyPr>
          <a:lstStyle/>
          <a:p>
            <a:pPr marL="0" indent="0">
              <a:buNone/>
            </a:pPr>
            <a:r>
              <a:rPr lang="en-GB" dirty="0"/>
              <a:t>Indexing:</a:t>
            </a:r>
          </a:p>
          <a:p>
            <a:pPr marL="0" indent="0">
              <a:buNone/>
            </a:pPr>
            <a:r>
              <a:rPr lang="en-GB" dirty="0"/>
              <a:t>0, 10, 20, 30, 40, 50, 60, 70, 80, 90, 1, 11, 21, 31, 41, 51, 61, 71, etc…</a:t>
            </a:r>
          </a:p>
        </p:txBody>
      </p:sp>
    </p:spTree>
    <p:extLst>
      <p:ext uri="{BB962C8B-B14F-4D97-AF65-F5344CB8AC3E}">
        <p14:creationId xmlns:p14="http://schemas.microsoft.com/office/powerpoint/2010/main" val="38415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ine, rectangle, parallel, diagram&#10;&#10;Description automatically generated">
            <a:extLst>
              <a:ext uri="{FF2B5EF4-FFF2-40B4-BE49-F238E27FC236}">
                <a16:creationId xmlns:a16="http://schemas.microsoft.com/office/drawing/2014/main" id="{563CD7C1-D27F-54A7-DFD0-9B70807064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658705" y="2480592"/>
            <a:ext cx="6902294" cy="2944979"/>
          </a:xfrm>
        </p:spPr>
      </p:pic>
      <p:sp>
        <p:nvSpPr>
          <p:cNvPr id="36" name="Rectangle 35">
            <a:extLst>
              <a:ext uri="{FF2B5EF4-FFF2-40B4-BE49-F238E27FC236}">
                <a16:creationId xmlns:a16="http://schemas.microsoft.com/office/drawing/2014/main" id="{0D9C2DA5-95BF-5C61-1413-24689ED997C8}"/>
              </a:ext>
            </a:extLst>
          </p:cNvPr>
          <p:cNvSpPr/>
          <p:nvPr/>
        </p:nvSpPr>
        <p:spPr>
          <a:xfrm>
            <a:off x="4611585" y="3953081"/>
            <a:ext cx="5912526" cy="759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34" name="Rectangle 33">
            <a:extLst>
              <a:ext uri="{FF2B5EF4-FFF2-40B4-BE49-F238E27FC236}">
                <a16:creationId xmlns:a16="http://schemas.microsoft.com/office/drawing/2014/main" id="{4B5A9C0B-CA69-2749-2665-C7BF29AD1EFE}"/>
              </a:ext>
            </a:extLst>
          </p:cNvPr>
          <p:cNvSpPr/>
          <p:nvPr/>
        </p:nvSpPr>
        <p:spPr>
          <a:xfrm>
            <a:off x="3141025" y="2934815"/>
            <a:ext cx="5912526" cy="759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What does this mean?</a:t>
            </a:r>
          </a:p>
        </p:txBody>
      </p:sp>
      <p:sp>
        <p:nvSpPr>
          <p:cNvPr id="32" name="Rectangle 31">
            <a:extLst>
              <a:ext uri="{FF2B5EF4-FFF2-40B4-BE49-F238E27FC236}">
                <a16:creationId xmlns:a16="http://schemas.microsoft.com/office/drawing/2014/main" id="{DBD0D1C1-868C-6A1F-1624-28136AEB0447}"/>
              </a:ext>
            </a:extLst>
          </p:cNvPr>
          <p:cNvSpPr/>
          <p:nvPr/>
        </p:nvSpPr>
        <p:spPr>
          <a:xfrm>
            <a:off x="4612460" y="3953081"/>
            <a:ext cx="754309" cy="7596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31" name="Rectangle 30">
            <a:extLst>
              <a:ext uri="{FF2B5EF4-FFF2-40B4-BE49-F238E27FC236}">
                <a16:creationId xmlns:a16="http://schemas.microsoft.com/office/drawing/2014/main" id="{9C80114F-6D64-DE0C-B34F-38D129BDAF4E}"/>
              </a:ext>
            </a:extLst>
          </p:cNvPr>
          <p:cNvSpPr/>
          <p:nvPr/>
        </p:nvSpPr>
        <p:spPr>
          <a:xfrm>
            <a:off x="3141024" y="2941093"/>
            <a:ext cx="754309" cy="7596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6" name="TextBox 5">
            <a:extLst>
              <a:ext uri="{FF2B5EF4-FFF2-40B4-BE49-F238E27FC236}">
                <a16:creationId xmlns:a16="http://schemas.microsoft.com/office/drawing/2014/main" id="{C74AFA5D-1172-AAB2-9C09-936DD357BD44}"/>
              </a:ext>
            </a:extLst>
          </p:cNvPr>
          <p:cNvSpPr txBox="1"/>
          <p:nvPr/>
        </p:nvSpPr>
        <p:spPr>
          <a:xfrm>
            <a:off x="3141024" y="3152900"/>
            <a:ext cx="742207" cy="369332"/>
          </a:xfrm>
          <a:prstGeom prst="rect">
            <a:avLst/>
          </a:prstGeom>
          <a:noFill/>
        </p:spPr>
        <p:txBody>
          <a:bodyPr wrap="square" rtlCol="0">
            <a:spAutoFit/>
          </a:bodyPr>
          <a:lstStyle/>
          <a:p>
            <a:pPr algn="ctr"/>
            <a:r>
              <a:rPr lang="en-GB" dirty="0"/>
              <a:t>0</a:t>
            </a:r>
          </a:p>
        </p:txBody>
      </p:sp>
      <p:sp>
        <p:nvSpPr>
          <p:cNvPr id="7" name="TextBox 6">
            <a:extLst>
              <a:ext uri="{FF2B5EF4-FFF2-40B4-BE49-F238E27FC236}">
                <a16:creationId xmlns:a16="http://schemas.microsoft.com/office/drawing/2014/main" id="{13A66CD4-F3A5-0380-B1B0-07B7F7311C00}"/>
              </a:ext>
            </a:extLst>
          </p:cNvPr>
          <p:cNvSpPr txBox="1"/>
          <p:nvPr/>
        </p:nvSpPr>
        <p:spPr>
          <a:xfrm>
            <a:off x="3883231" y="3152900"/>
            <a:ext cx="742207" cy="369332"/>
          </a:xfrm>
          <a:prstGeom prst="rect">
            <a:avLst/>
          </a:prstGeom>
          <a:noFill/>
        </p:spPr>
        <p:txBody>
          <a:bodyPr wrap="square" rtlCol="0">
            <a:spAutoFit/>
          </a:bodyPr>
          <a:lstStyle/>
          <a:p>
            <a:pPr algn="ctr"/>
            <a:r>
              <a:rPr lang="en-GB" dirty="0"/>
              <a:t>1</a:t>
            </a:r>
          </a:p>
        </p:txBody>
      </p:sp>
      <p:sp>
        <p:nvSpPr>
          <p:cNvPr id="13" name="TextBox 12">
            <a:extLst>
              <a:ext uri="{FF2B5EF4-FFF2-40B4-BE49-F238E27FC236}">
                <a16:creationId xmlns:a16="http://schemas.microsoft.com/office/drawing/2014/main" id="{1DF97E72-8EEC-E9D0-91E6-C31620A21FC1}"/>
              </a:ext>
            </a:extLst>
          </p:cNvPr>
          <p:cNvSpPr txBox="1"/>
          <p:nvPr/>
        </p:nvSpPr>
        <p:spPr>
          <a:xfrm>
            <a:off x="4625438" y="3152900"/>
            <a:ext cx="742207" cy="369332"/>
          </a:xfrm>
          <a:prstGeom prst="rect">
            <a:avLst/>
          </a:prstGeom>
          <a:noFill/>
        </p:spPr>
        <p:txBody>
          <a:bodyPr wrap="square" rtlCol="0">
            <a:spAutoFit/>
          </a:bodyPr>
          <a:lstStyle/>
          <a:p>
            <a:pPr algn="ctr"/>
            <a:r>
              <a:rPr lang="en-GB" dirty="0"/>
              <a:t>2</a:t>
            </a:r>
          </a:p>
        </p:txBody>
      </p:sp>
      <p:sp>
        <p:nvSpPr>
          <p:cNvPr id="14" name="TextBox 13">
            <a:extLst>
              <a:ext uri="{FF2B5EF4-FFF2-40B4-BE49-F238E27FC236}">
                <a16:creationId xmlns:a16="http://schemas.microsoft.com/office/drawing/2014/main" id="{73918817-FCE7-F0B5-8FE6-BCF82BF039A7}"/>
              </a:ext>
            </a:extLst>
          </p:cNvPr>
          <p:cNvSpPr txBox="1"/>
          <p:nvPr/>
        </p:nvSpPr>
        <p:spPr>
          <a:xfrm>
            <a:off x="5353791" y="3152900"/>
            <a:ext cx="742207" cy="369332"/>
          </a:xfrm>
          <a:prstGeom prst="rect">
            <a:avLst/>
          </a:prstGeom>
          <a:noFill/>
        </p:spPr>
        <p:txBody>
          <a:bodyPr wrap="square" rtlCol="0">
            <a:spAutoFit/>
          </a:bodyPr>
          <a:lstStyle/>
          <a:p>
            <a:pPr algn="ctr"/>
            <a:r>
              <a:rPr lang="en-GB" dirty="0"/>
              <a:t>3</a:t>
            </a:r>
          </a:p>
        </p:txBody>
      </p:sp>
      <p:sp>
        <p:nvSpPr>
          <p:cNvPr id="15" name="TextBox 14">
            <a:extLst>
              <a:ext uri="{FF2B5EF4-FFF2-40B4-BE49-F238E27FC236}">
                <a16:creationId xmlns:a16="http://schemas.microsoft.com/office/drawing/2014/main" id="{62E3B627-CF29-3636-4452-1CC2B96A7193}"/>
              </a:ext>
            </a:extLst>
          </p:cNvPr>
          <p:cNvSpPr txBox="1"/>
          <p:nvPr/>
        </p:nvSpPr>
        <p:spPr>
          <a:xfrm>
            <a:off x="6109852" y="3152900"/>
            <a:ext cx="742207" cy="369332"/>
          </a:xfrm>
          <a:prstGeom prst="rect">
            <a:avLst/>
          </a:prstGeom>
          <a:noFill/>
        </p:spPr>
        <p:txBody>
          <a:bodyPr wrap="square" rtlCol="0">
            <a:spAutoFit/>
          </a:bodyPr>
          <a:lstStyle/>
          <a:p>
            <a:pPr algn="ctr"/>
            <a:r>
              <a:rPr lang="en-GB" dirty="0"/>
              <a:t>4</a:t>
            </a:r>
          </a:p>
        </p:txBody>
      </p:sp>
      <p:sp>
        <p:nvSpPr>
          <p:cNvPr id="16" name="TextBox 15">
            <a:extLst>
              <a:ext uri="{FF2B5EF4-FFF2-40B4-BE49-F238E27FC236}">
                <a16:creationId xmlns:a16="http://schemas.microsoft.com/office/drawing/2014/main" id="{16F8C0EC-3D27-DE1C-8017-8A001FF11E25}"/>
              </a:ext>
            </a:extLst>
          </p:cNvPr>
          <p:cNvSpPr txBox="1"/>
          <p:nvPr/>
        </p:nvSpPr>
        <p:spPr>
          <a:xfrm>
            <a:off x="6824351" y="3152900"/>
            <a:ext cx="742207" cy="369332"/>
          </a:xfrm>
          <a:prstGeom prst="rect">
            <a:avLst/>
          </a:prstGeom>
          <a:noFill/>
        </p:spPr>
        <p:txBody>
          <a:bodyPr wrap="square" rtlCol="0">
            <a:spAutoFit/>
          </a:bodyPr>
          <a:lstStyle/>
          <a:p>
            <a:pPr algn="ctr"/>
            <a:r>
              <a:rPr lang="en-GB" dirty="0"/>
              <a:t>5</a:t>
            </a:r>
          </a:p>
        </p:txBody>
      </p:sp>
      <p:sp>
        <p:nvSpPr>
          <p:cNvPr id="17" name="TextBox 16">
            <a:extLst>
              <a:ext uri="{FF2B5EF4-FFF2-40B4-BE49-F238E27FC236}">
                <a16:creationId xmlns:a16="http://schemas.microsoft.com/office/drawing/2014/main" id="{2D28EEFF-E7A4-5EA5-42B2-253E20B04DD0}"/>
              </a:ext>
            </a:extLst>
          </p:cNvPr>
          <p:cNvSpPr txBox="1"/>
          <p:nvPr/>
        </p:nvSpPr>
        <p:spPr>
          <a:xfrm>
            <a:off x="7566558" y="3152900"/>
            <a:ext cx="742207" cy="369332"/>
          </a:xfrm>
          <a:prstGeom prst="rect">
            <a:avLst/>
          </a:prstGeom>
          <a:noFill/>
        </p:spPr>
        <p:txBody>
          <a:bodyPr wrap="square" rtlCol="0">
            <a:spAutoFit/>
          </a:bodyPr>
          <a:lstStyle/>
          <a:p>
            <a:pPr algn="ctr"/>
            <a:r>
              <a:rPr lang="en-GB" dirty="0"/>
              <a:t>6</a:t>
            </a:r>
          </a:p>
        </p:txBody>
      </p:sp>
      <p:sp>
        <p:nvSpPr>
          <p:cNvPr id="18" name="TextBox 17">
            <a:extLst>
              <a:ext uri="{FF2B5EF4-FFF2-40B4-BE49-F238E27FC236}">
                <a16:creationId xmlns:a16="http://schemas.microsoft.com/office/drawing/2014/main" id="{46EEB6D9-3C65-B6FD-8D9B-98D4F08A9BD7}"/>
              </a:ext>
            </a:extLst>
          </p:cNvPr>
          <p:cNvSpPr txBox="1"/>
          <p:nvPr/>
        </p:nvSpPr>
        <p:spPr>
          <a:xfrm>
            <a:off x="8324596" y="3152900"/>
            <a:ext cx="742207" cy="369332"/>
          </a:xfrm>
          <a:prstGeom prst="rect">
            <a:avLst/>
          </a:prstGeom>
          <a:noFill/>
        </p:spPr>
        <p:txBody>
          <a:bodyPr wrap="square" rtlCol="0">
            <a:spAutoFit/>
          </a:bodyPr>
          <a:lstStyle/>
          <a:p>
            <a:pPr algn="ctr"/>
            <a:r>
              <a:rPr lang="en-GB" dirty="0"/>
              <a:t>7</a:t>
            </a:r>
          </a:p>
        </p:txBody>
      </p:sp>
      <p:sp>
        <p:nvSpPr>
          <p:cNvPr id="19" name="TextBox 18">
            <a:extLst>
              <a:ext uri="{FF2B5EF4-FFF2-40B4-BE49-F238E27FC236}">
                <a16:creationId xmlns:a16="http://schemas.microsoft.com/office/drawing/2014/main" id="{2BD4724E-59A2-F540-E01D-6E16362D6C72}"/>
              </a:ext>
            </a:extLst>
          </p:cNvPr>
          <p:cNvSpPr txBox="1"/>
          <p:nvPr/>
        </p:nvSpPr>
        <p:spPr>
          <a:xfrm>
            <a:off x="3141024" y="4170482"/>
            <a:ext cx="742207" cy="369332"/>
          </a:xfrm>
          <a:prstGeom prst="rect">
            <a:avLst/>
          </a:prstGeom>
          <a:noFill/>
        </p:spPr>
        <p:txBody>
          <a:bodyPr wrap="square" rtlCol="0">
            <a:spAutoFit/>
          </a:bodyPr>
          <a:lstStyle/>
          <a:p>
            <a:pPr algn="ctr"/>
            <a:r>
              <a:rPr lang="en-GB" dirty="0"/>
              <a:t>8</a:t>
            </a:r>
          </a:p>
        </p:txBody>
      </p:sp>
      <p:sp>
        <p:nvSpPr>
          <p:cNvPr id="20" name="TextBox 19">
            <a:extLst>
              <a:ext uri="{FF2B5EF4-FFF2-40B4-BE49-F238E27FC236}">
                <a16:creationId xmlns:a16="http://schemas.microsoft.com/office/drawing/2014/main" id="{A3EF6345-E0E6-EC31-B308-7E8445CEFAD5}"/>
              </a:ext>
            </a:extLst>
          </p:cNvPr>
          <p:cNvSpPr txBox="1"/>
          <p:nvPr/>
        </p:nvSpPr>
        <p:spPr>
          <a:xfrm>
            <a:off x="3883231" y="4170482"/>
            <a:ext cx="742207" cy="369332"/>
          </a:xfrm>
          <a:prstGeom prst="rect">
            <a:avLst/>
          </a:prstGeom>
          <a:noFill/>
        </p:spPr>
        <p:txBody>
          <a:bodyPr wrap="square" rtlCol="0">
            <a:spAutoFit/>
          </a:bodyPr>
          <a:lstStyle/>
          <a:p>
            <a:pPr algn="ctr"/>
            <a:r>
              <a:rPr lang="en-GB" dirty="0"/>
              <a:t>9</a:t>
            </a:r>
          </a:p>
        </p:txBody>
      </p:sp>
      <p:sp>
        <p:nvSpPr>
          <p:cNvPr id="22" name="TextBox 21">
            <a:extLst>
              <a:ext uri="{FF2B5EF4-FFF2-40B4-BE49-F238E27FC236}">
                <a16:creationId xmlns:a16="http://schemas.microsoft.com/office/drawing/2014/main" id="{25160C78-32C4-29B0-8055-A766C4484111}"/>
              </a:ext>
            </a:extLst>
          </p:cNvPr>
          <p:cNvSpPr txBox="1"/>
          <p:nvPr/>
        </p:nvSpPr>
        <p:spPr>
          <a:xfrm>
            <a:off x="5353791" y="4170482"/>
            <a:ext cx="742207" cy="369332"/>
          </a:xfrm>
          <a:prstGeom prst="rect">
            <a:avLst/>
          </a:prstGeom>
          <a:noFill/>
        </p:spPr>
        <p:txBody>
          <a:bodyPr wrap="square" rtlCol="0">
            <a:spAutoFit/>
          </a:bodyPr>
          <a:lstStyle/>
          <a:p>
            <a:pPr algn="ctr"/>
            <a:r>
              <a:rPr lang="en-GB" dirty="0"/>
              <a:t>11</a:t>
            </a:r>
          </a:p>
        </p:txBody>
      </p:sp>
      <p:sp>
        <p:nvSpPr>
          <p:cNvPr id="23" name="TextBox 22">
            <a:extLst>
              <a:ext uri="{FF2B5EF4-FFF2-40B4-BE49-F238E27FC236}">
                <a16:creationId xmlns:a16="http://schemas.microsoft.com/office/drawing/2014/main" id="{D3FCEC42-8146-3801-3525-B9531E0F83D5}"/>
              </a:ext>
            </a:extLst>
          </p:cNvPr>
          <p:cNvSpPr txBox="1"/>
          <p:nvPr/>
        </p:nvSpPr>
        <p:spPr>
          <a:xfrm>
            <a:off x="6109852" y="4170482"/>
            <a:ext cx="742207" cy="369332"/>
          </a:xfrm>
          <a:prstGeom prst="rect">
            <a:avLst/>
          </a:prstGeom>
          <a:noFill/>
        </p:spPr>
        <p:txBody>
          <a:bodyPr wrap="square" rtlCol="0">
            <a:spAutoFit/>
          </a:bodyPr>
          <a:lstStyle/>
          <a:p>
            <a:pPr algn="ctr"/>
            <a:r>
              <a:rPr lang="en-GB" dirty="0"/>
              <a:t>12</a:t>
            </a:r>
          </a:p>
        </p:txBody>
      </p:sp>
      <p:sp>
        <p:nvSpPr>
          <p:cNvPr id="24" name="TextBox 23">
            <a:extLst>
              <a:ext uri="{FF2B5EF4-FFF2-40B4-BE49-F238E27FC236}">
                <a16:creationId xmlns:a16="http://schemas.microsoft.com/office/drawing/2014/main" id="{571AA74D-9B9C-4626-187E-62926B2AE53D}"/>
              </a:ext>
            </a:extLst>
          </p:cNvPr>
          <p:cNvSpPr txBox="1"/>
          <p:nvPr/>
        </p:nvSpPr>
        <p:spPr>
          <a:xfrm>
            <a:off x="6824351" y="4170482"/>
            <a:ext cx="742207" cy="369332"/>
          </a:xfrm>
          <a:prstGeom prst="rect">
            <a:avLst/>
          </a:prstGeom>
          <a:noFill/>
        </p:spPr>
        <p:txBody>
          <a:bodyPr wrap="square" rtlCol="0">
            <a:spAutoFit/>
          </a:bodyPr>
          <a:lstStyle/>
          <a:p>
            <a:pPr algn="ctr"/>
            <a:r>
              <a:rPr lang="en-GB" dirty="0"/>
              <a:t>13</a:t>
            </a:r>
          </a:p>
        </p:txBody>
      </p:sp>
      <p:sp>
        <p:nvSpPr>
          <p:cNvPr id="25" name="TextBox 24">
            <a:extLst>
              <a:ext uri="{FF2B5EF4-FFF2-40B4-BE49-F238E27FC236}">
                <a16:creationId xmlns:a16="http://schemas.microsoft.com/office/drawing/2014/main" id="{50E9CA02-1DE9-139B-0995-9CB9C7172EBC}"/>
              </a:ext>
            </a:extLst>
          </p:cNvPr>
          <p:cNvSpPr txBox="1"/>
          <p:nvPr/>
        </p:nvSpPr>
        <p:spPr>
          <a:xfrm>
            <a:off x="7566558" y="4170482"/>
            <a:ext cx="742207" cy="369332"/>
          </a:xfrm>
          <a:prstGeom prst="rect">
            <a:avLst/>
          </a:prstGeom>
          <a:noFill/>
        </p:spPr>
        <p:txBody>
          <a:bodyPr wrap="square" rtlCol="0">
            <a:spAutoFit/>
          </a:bodyPr>
          <a:lstStyle/>
          <a:p>
            <a:pPr algn="ctr"/>
            <a:r>
              <a:rPr lang="en-GB" dirty="0"/>
              <a:t>14</a:t>
            </a:r>
          </a:p>
        </p:txBody>
      </p:sp>
      <p:sp>
        <p:nvSpPr>
          <p:cNvPr id="26" name="TextBox 25">
            <a:extLst>
              <a:ext uri="{FF2B5EF4-FFF2-40B4-BE49-F238E27FC236}">
                <a16:creationId xmlns:a16="http://schemas.microsoft.com/office/drawing/2014/main" id="{9D31EC55-4C44-8F79-BCC3-F516E541F7C9}"/>
              </a:ext>
            </a:extLst>
          </p:cNvPr>
          <p:cNvSpPr txBox="1"/>
          <p:nvPr/>
        </p:nvSpPr>
        <p:spPr>
          <a:xfrm>
            <a:off x="8324595" y="4170482"/>
            <a:ext cx="742207" cy="369332"/>
          </a:xfrm>
          <a:prstGeom prst="rect">
            <a:avLst/>
          </a:prstGeom>
          <a:noFill/>
        </p:spPr>
        <p:txBody>
          <a:bodyPr wrap="square" rtlCol="0">
            <a:spAutoFit/>
          </a:bodyPr>
          <a:lstStyle/>
          <a:p>
            <a:pPr algn="ctr"/>
            <a:r>
              <a:rPr lang="en-GB" dirty="0"/>
              <a:t>15</a:t>
            </a:r>
          </a:p>
        </p:txBody>
      </p:sp>
      <p:pic>
        <p:nvPicPr>
          <p:cNvPr id="28" name="Picture 27">
            <a:extLst>
              <a:ext uri="{FF2B5EF4-FFF2-40B4-BE49-F238E27FC236}">
                <a16:creationId xmlns:a16="http://schemas.microsoft.com/office/drawing/2014/main" id="{ACFD426D-938E-491D-5CD8-54E8FB26EAEA}"/>
              </a:ext>
            </a:extLst>
          </p:cNvPr>
          <p:cNvPicPr>
            <a:picLocks noChangeAspect="1"/>
          </p:cNvPicPr>
          <p:nvPr/>
        </p:nvPicPr>
        <p:blipFill>
          <a:blip r:embed="rId4"/>
          <a:stretch>
            <a:fillRect/>
          </a:stretch>
        </p:blipFill>
        <p:spPr>
          <a:xfrm>
            <a:off x="525171" y="1690688"/>
            <a:ext cx="1080000" cy="1074346"/>
          </a:xfrm>
          <a:prstGeom prst="rect">
            <a:avLst/>
          </a:prstGeom>
        </p:spPr>
      </p:pic>
      <p:sp>
        <p:nvSpPr>
          <p:cNvPr id="29" name="TextBox 28">
            <a:extLst>
              <a:ext uri="{FF2B5EF4-FFF2-40B4-BE49-F238E27FC236}">
                <a16:creationId xmlns:a16="http://schemas.microsoft.com/office/drawing/2014/main" id="{69563289-8E30-307B-0285-09A77526D456}"/>
              </a:ext>
            </a:extLst>
          </p:cNvPr>
          <p:cNvSpPr txBox="1"/>
          <p:nvPr/>
        </p:nvSpPr>
        <p:spPr>
          <a:xfrm>
            <a:off x="1605171" y="2043195"/>
            <a:ext cx="2369127" cy="369332"/>
          </a:xfrm>
          <a:prstGeom prst="rect">
            <a:avLst/>
          </a:prstGeom>
          <a:noFill/>
        </p:spPr>
        <p:txBody>
          <a:bodyPr wrap="square" rtlCol="0">
            <a:spAutoFit/>
          </a:bodyPr>
          <a:lstStyle/>
          <a:p>
            <a:r>
              <a:rPr lang="en-GB" dirty="0"/>
              <a:t>= Vector2 (8 Bytes)</a:t>
            </a:r>
          </a:p>
        </p:txBody>
      </p:sp>
      <p:sp>
        <p:nvSpPr>
          <p:cNvPr id="21" name="TextBox 20">
            <a:extLst>
              <a:ext uri="{FF2B5EF4-FFF2-40B4-BE49-F238E27FC236}">
                <a16:creationId xmlns:a16="http://schemas.microsoft.com/office/drawing/2014/main" id="{A0E470FC-B61B-83D9-92DC-2E484D70580F}"/>
              </a:ext>
            </a:extLst>
          </p:cNvPr>
          <p:cNvSpPr txBox="1"/>
          <p:nvPr/>
        </p:nvSpPr>
        <p:spPr>
          <a:xfrm>
            <a:off x="4625438" y="4170482"/>
            <a:ext cx="742207" cy="369332"/>
          </a:xfrm>
          <a:prstGeom prst="rect">
            <a:avLst/>
          </a:prstGeom>
          <a:noFill/>
        </p:spPr>
        <p:txBody>
          <a:bodyPr wrap="square" rtlCol="0">
            <a:spAutoFit/>
          </a:bodyPr>
          <a:lstStyle/>
          <a:p>
            <a:pPr algn="ctr"/>
            <a:r>
              <a:rPr lang="en-GB" dirty="0"/>
              <a:t>10</a:t>
            </a:r>
          </a:p>
        </p:txBody>
      </p:sp>
      <p:sp>
        <p:nvSpPr>
          <p:cNvPr id="33" name="TextBox 32">
            <a:extLst>
              <a:ext uri="{FF2B5EF4-FFF2-40B4-BE49-F238E27FC236}">
                <a16:creationId xmlns:a16="http://schemas.microsoft.com/office/drawing/2014/main" id="{5D54E65A-61B8-FB96-2E8F-5A3F8C3A56B5}"/>
              </a:ext>
            </a:extLst>
          </p:cNvPr>
          <p:cNvSpPr txBox="1"/>
          <p:nvPr/>
        </p:nvSpPr>
        <p:spPr>
          <a:xfrm>
            <a:off x="4911434" y="5056239"/>
            <a:ext cx="2369127" cy="369332"/>
          </a:xfrm>
          <a:prstGeom prst="rect">
            <a:avLst/>
          </a:prstGeom>
          <a:noFill/>
        </p:spPr>
        <p:txBody>
          <a:bodyPr wrap="square" rtlCol="0">
            <a:spAutoFit/>
          </a:bodyPr>
          <a:lstStyle/>
          <a:p>
            <a:pPr algn="ctr"/>
            <a:r>
              <a:rPr lang="en-GB" dirty="0"/>
              <a:t>Cache line (64 Bytes)</a:t>
            </a:r>
          </a:p>
        </p:txBody>
      </p:sp>
      <p:sp>
        <p:nvSpPr>
          <p:cNvPr id="37" name="TextBox 36">
            <a:extLst>
              <a:ext uri="{FF2B5EF4-FFF2-40B4-BE49-F238E27FC236}">
                <a16:creationId xmlns:a16="http://schemas.microsoft.com/office/drawing/2014/main" id="{851D6317-21DB-F9F7-3E32-1CA351ABDADF}"/>
              </a:ext>
            </a:extLst>
          </p:cNvPr>
          <p:cNvSpPr txBox="1"/>
          <p:nvPr/>
        </p:nvSpPr>
        <p:spPr>
          <a:xfrm>
            <a:off x="421382" y="2833098"/>
            <a:ext cx="2369127" cy="369332"/>
          </a:xfrm>
          <a:prstGeom prst="rect">
            <a:avLst/>
          </a:prstGeom>
          <a:noFill/>
        </p:spPr>
        <p:txBody>
          <a:bodyPr wrap="square" rtlCol="0">
            <a:spAutoFit/>
          </a:bodyPr>
          <a:lstStyle/>
          <a:p>
            <a:pPr algn="ctr"/>
            <a:r>
              <a:rPr lang="en-GB" dirty="0"/>
              <a:t>    N 		= Index</a:t>
            </a:r>
          </a:p>
        </p:txBody>
      </p:sp>
      <p:sp>
        <p:nvSpPr>
          <p:cNvPr id="4" name="TextBox 3">
            <a:extLst>
              <a:ext uri="{FF2B5EF4-FFF2-40B4-BE49-F238E27FC236}">
                <a16:creationId xmlns:a16="http://schemas.microsoft.com/office/drawing/2014/main" id="{7775CE58-F5EB-3D2D-D0B8-B00FD2F1DAF4}"/>
              </a:ext>
            </a:extLst>
          </p:cNvPr>
          <p:cNvSpPr txBox="1"/>
          <p:nvPr/>
        </p:nvSpPr>
        <p:spPr>
          <a:xfrm>
            <a:off x="1805753" y="1085921"/>
            <a:ext cx="8242849" cy="4339650"/>
          </a:xfrm>
          <a:prstGeom prst="rect">
            <a:avLst/>
          </a:prstGeom>
          <a:noFill/>
        </p:spPr>
        <p:txBody>
          <a:bodyPr wrap="square" rtlCol="0">
            <a:spAutoFit/>
          </a:bodyPr>
          <a:lstStyle/>
          <a:p>
            <a:pPr algn="ctr"/>
            <a:r>
              <a:rPr lang="en-GB" sz="9200" dirty="0">
                <a:highlight>
                  <a:srgbClr val="C0C0C0"/>
                </a:highlight>
              </a:rPr>
              <a:t>Benchmark Result: 0.852ms </a:t>
            </a:r>
          </a:p>
        </p:txBody>
      </p:sp>
    </p:spTree>
    <p:extLst>
      <p:ext uri="{BB962C8B-B14F-4D97-AF65-F5344CB8AC3E}">
        <p14:creationId xmlns:p14="http://schemas.microsoft.com/office/powerpoint/2010/main" val="351864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P spid="32" grpId="0" animBg="1"/>
      <p:bldP spid="31"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How can we improve this?</a:t>
            </a:r>
          </a:p>
        </p:txBody>
      </p:sp>
      <p:pic>
        <p:nvPicPr>
          <p:cNvPr id="22" name="Content Placeholder 21">
            <a:extLst>
              <a:ext uri="{FF2B5EF4-FFF2-40B4-BE49-F238E27FC236}">
                <a16:creationId xmlns:a16="http://schemas.microsoft.com/office/drawing/2014/main" id="{1A5DA296-165A-8643-F88B-2F638EA0F02E}"/>
              </a:ext>
            </a:extLst>
          </p:cNvPr>
          <p:cNvPicPr>
            <a:picLocks noGrp="1" noChangeAspect="1"/>
          </p:cNvPicPr>
          <p:nvPr>
            <p:ph idx="1"/>
          </p:nvPr>
        </p:nvPicPr>
        <p:blipFill>
          <a:blip r:embed="rId3"/>
          <a:stretch>
            <a:fillRect/>
          </a:stretch>
        </p:blipFill>
        <p:spPr>
          <a:xfrm>
            <a:off x="2511371" y="2120900"/>
            <a:ext cx="7175608" cy="4051300"/>
          </a:xfrm>
        </p:spPr>
      </p:pic>
      <p:sp>
        <p:nvSpPr>
          <p:cNvPr id="14" name="TextBox 13">
            <a:extLst>
              <a:ext uri="{FF2B5EF4-FFF2-40B4-BE49-F238E27FC236}">
                <a16:creationId xmlns:a16="http://schemas.microsoft.com/office/drawing/2014/main" id="{461C36DF-A6E4-93DE-D8AF-BC03DB7FD9B0}"/>
              </a:ext>
            </a:extLst>
          </p:cNvPr>
          <p:cNvSpPr txBox="1"/>
          <p:nvPr/>
        </p:nvSpPr>
        <p:spPr>
          <a:xfrm>
            <a:off x="2511371" y="6172200"/>
            <a:ext cx="2451370" cy="369332"/>
          </a:xfrm>
          <a:prstGeom prst="rect">
            <a:avLst/>
          </a:prstGeom>
          <a:noFill/>
        </p:spPr>
        <p:txBody>
          <a:bodyPr wrap="square" rtlCol="0">
            <a:spAutoFit/>
          </a:bodyPr>
          <a:lstStyle/>
          <a:p>
            <a:r>
              <a:rPr lang="en-GB" dirty="0"/>
              <a:t>Figure 2: Case B</a:t>
            </a:r>
          </a:p>
        </p:txBody>
      </p:sp>
    </p:spTree>
    <p:extLst>
      <p:ext uri="{BB962C8B-B14F-4D97-AF65-F5344CB8AC3E}">
        <p14:creationId xmlns:p14="http://schemas.microsoft.com/office/powerpoint/2010/main" val="115654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That’s an improvement</a:t>
            </a:r>
          </a:p>
        </p:txBody>
      </p:sp>
      <p:sp>
        <p:nvSpPr>
          <p:cNvPr id="4" name="Content Placeholder 3">
            <a:extLst>
              <a:ext uri="{FF2B5EF4-FFF2-40B4-BE49-F238E27FC236}">
                <a16:creationId xmlns:a16="http://schemas.microsoft.com/office/drawing/2014/main" id="{133EC93E-8E61-B74F-9827-F49F7D669820}"/>
              </a:ext>
            </a:extLst>
          </p:cNvPr>
          <p:cNvSpPr>
            <a:spLocks noGrp="1"/>
          </p:cNvSpPr>
          <p:nvPr>
            <p:ph idx="1"/>
          </p:nvPr>
        </p:nvSpPr>
        <p:spPr/>
        <p:txBody>
          <a:bodyPr>
            <a:normAutofit/>
          </a:bodyPr>
          <a:lstStyle/>
          <a:p>
            <a:pPr marL="0" indent="0">
              <a:buNone/>
            </a:pPr>
            <a:r>
              <a:rPr lang="en-GB" dirty="0"/>
              <a:t>Indexing:</a:t>
            </a:r>
          </a:p>
          <a:p>
            <a:pPr marL="0" indent="0">
              <a:buNone/>
            </a:pPr>
            <a:r>
              <a:rPr lang="en-GB" dirty="0"/>
              <a:t>0, 1, 2, 3, 4, 5, 6, 7, 8, 9, 10, 11, 12, 13, 14, 15, 16, 17, 18, 19, 20, etc…</a:t>
            </a:r>
          </a:p>
        </p:txBody>
      </p:sp>
    </p:spTree>
    <p:extLst>
      <p:ext uri="{BB962C8B-B14F-4D97-AF65-F5344CB8AC3E}">
        <p14:creationId xmlns:p14="http://schemas.microsoft.com/office/powerpoint/2010/main" val="123851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ine, rectangle, parallel, diagram&#10;&#10;Description automatically generated">
            <a:extLst>
              <a:ext uri="{FF2B5EF4-FFF2-40B4-BE49-F238E27FC236}">
                <a16:creationId xmlns:a16="http://schemas.microsoft.com/office/drawing/2014/main" id="{563CD7C1-D27F-54A7-DFD0-9B70807064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2658705" y="2480592"/>
            <a:ext cx="6902294" cy="2944979"/>
          </a:xfrm>
        </p:spPr>
      </p:pic>
      <p:sp>
        <p:nvSpPr>
          <p:cNvPr id="4" name="Rectangle 3">
            <a:extLst>
              <a:ext uri="{FF2B5EF4-FFF2-40B4-BE49-F238E27FC236}">
                <a16:creationId xmlns:a16="http://schemas.microsoft.com/office/drawing/2014/main" id="{20ADDEAA-4541-303B-814B-787239A9F98F}"/>
              </a:ext>
            </a:extLst>
          </p:cNvPr>
          <p:cNvSpPr/>
          <p:nvPr/>
        </p:nvSpPr>
        <p:spPr>
          <a:xfrm>
            <a:off x="3141024" y="2941091"/>
            <a:ext cx="5925778" cy="759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2" name="Title 1">
            <a:extLst>
              <a:ext uri="{FF2B5EF4-FFF2-40B4-BE49-F238E27FC236}">
                <a16:creationId xmlns:a16="http://schemas.microsoft.com/office/drawing/2014/main" id="{6AFC1407-05B4-41D8-4F83-465CDFCD82F4}"/>
              </a:ext>
            </a:extLst>
          </p:cNvPr>
          <p:cNvSpPr>
            <a:spLocks noGrp="1"/>
          </p:cNvSpPr>
          <p:nvPr>
            <p:ph type="title"/>
          </p:nvPr>
        </p:nvSpPr>
        <p:spPr/>
        <p:txBody>
          <a:bodyPr/>
          <a:lstStyle/>
          <a:p>
            <a:pPr algn="ctr"/>
            <a:r>
              <a:rPr lang="en-GB" dirty="0"/>
              <a:t>That’s an improvement</a:t>
            </a:r>
          </a:p>
        </p:txBody>
      </p:sp>
      <p:sp>
        <p:nvSpPr>
          <p:cNvPr id="3" name="Rectangle 2">
            <a:extLst>
              <a:ext uri="{FF2B5EF4-FFF2-40B4-BE49-F238E27FC236}">
                <a16:creationId xmlns:a16="http://schemas.microsoft.com/office/drawing/2014/main" id="{7728E32D-5BCE-9EF7-E10E-D5FD7B4960C3}"/>
              </a:ext>
            </a:extLst>
          </p:cNvPr>
          <p:cNvSpPr/>
          <p:nvPr/>
        </p:nvSpPr>
        <p:spPr>
          <a:xfrm>
            <a:off x="4626096" y="2941092"/>
            <a:ext cx="754309" cy="7596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32" name="Rectangle 31">
            <a:extLst>
              <a:ext uri="{FF2B5EF4-FFF2-40B4-BE49-F238E27FC236}">
                <a16:creationId xmlns:a16="http://schemas.microsoft.com/office/drawing/2014/main" id="{DBD0D1C1-868C-6A1F-1624-28136AEB0447}"/>
              </a:ext>
            </a:extLst>
          </p:cNvPr>
          <p:cNvSpPr/>
          <p:nvPr/>
        </p:nvSpPr>
        <p:spPr>
          <a:xfrm>
            <a:off x="3884107" y="2941093"/>
            <a:ext cx="754309" cy="7596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31" name="Rectangle 30">
            <a:extLst>
              <a:ext uri="{FF2B5EF4-FFF2-40B4-BE49-F238E27FC236}">
                <a16:creationId xmlns:a16="http://schemas.microsoft.com/office/drawing/2014/main" id="{9C80114F-6D64-DE0C-B34F-38D129BDAF4E}"/>
              </a:ext>
            </a:extLst>
          </p:cNvPr>
          <p:cNvSpPr/>
          <p:nvPr/>
        </p:nvSpPr>
        <p:spPr>
          <a:xfrm>
            <a:off x="3141024" y="2941093"/>
            <a:ext cx="754309" cy="7596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60000"/>
                  <a:lumOff val="40000"/>
                </a:schemeClr>
              </a:solidFill>
            </a:endParaRPr>
          </a:p>
        </p:txBody>
      </p:sp>
      <p:sp>
        <p:nvSpPr>
          <p:cNvPr id="6" name="TextBox 5">
            <a:extLst>
              <a:ext uri="{FF2B5EF4-FFF2-40B4-BE49-F238E27FC236}">
                <a16:creationId xmlns:a16="http://schemas.microsoft.com/office/drawing/2014/main" id="{C74AFA5D-1172-AAB2-9C09-936DD357BD44}"/>
              </a:ext>
            </a:extLst>
          </p:cNvPr>
          <p:cNvSpPr txBox="1"/>
          <p:nvPr/>
        </p:nvSpPr>
        <p:spPr>
          <a:xfrm>
            <a:off x="3141024" y="3152900"/>
            <a:ext cx="742207" cy="369332"/>
          </a:xfrm>
          <a:prstGeom prst="rect">
            <a:avLst/>
          </a:prstGeom>
          <a:noFill/>
        </p:spPr>
        <p:txBody>
          <a:bodyPr wrap="square" rtlCol="0">
            <a:spAutoFit/>
          </a:bodyPr>
          <a:lstStyle/>
          <a:p>
            <a:pPr algn="ctr"/>
            <a:r>
              <a:rPr lang="en-GB" dirty="0"/>
              <a:t>0</a:t>
            </a:r>
          </a:p>
        </p:txBody>
      </p:sp>
      <p:sp>
        <p:nvSpPr>
          <p:cNvPr id="7" name="TextBox 6">
            <a:extLst>
              <a:ext uri="{FF2B5EF4-FFF2-40B4-BE49-F238E27FC236}">
                <a16:creationId xmlns:a16="http://schemas.microsoft.com/office/drawing/2014/main" id="{13A66CD4-F3A5-0380-B1B0-07B7F7311C00}"/>
              </a:ext>
            </a:extLst>
          </p:cNvPr>
          <p:cNvSpPr txBox="1"/>
          <p:nvPr/>
        </p:nvSpPr>
        <p:spPr>
          <a:xfrm>
            <a:off x="3883231" y="3152900"/>
            <a:ext cx="742207" cy="369332"/>
          </a:xfrm>
          <a:prstGeom prst="rect">
            <a:avLst/>
          </a:prstGeom>
          <a:noFill/>
        </p:spPr>
        <p:txBody>
          <a:bodyPr wrap="square" rtlCol="0">
            <a:spAutoFit/>
          </a:bodyPr>
          <a:lstStyle/>
          <a:p>
            <a:pPr algn="ctr"/>
            <a:r>
              <a:rPr lang="en-GB" dirty="0"/>
              <a:t>1</a:t>
            </a:r>
          </a:p>
        </p:txBody>
      </p:sp>
      <p:sp>
        <p:nvSpPr>
          <p:cNvPr id="13" name="TextBox 12">
            <a:extLst>
              <a:ext uri="{FF2B5EF4-FFF2-40B4-BE49-F238E27FC236}">
                <a16:creationId xmlns:a16="http://schemas.microsoft.com/office/drawing/2014/main" id="{1DF97E72-8EEC-E9D0-91E6-C31620A21FC1}"/>
              </a:ext>
            </a:extLst>
          </p:cNvPr>
          <p:cNvSpPr txBox="1"/>
          <p:nvPr/>
        </p:nvSpPr>
        <p:spPr>
          <a:xfrm>
            <a:off x="4625438" y="3152900"/>
            <a:ext cx="742207" cy="369332"/>
          </a:xfrm>
          <a:prstGeom prst="rect">
            <a:avLst/>
          </a:prstGeom>
          <a:noFill/>
        </p:spPr>
        <p:txBody>
          <a:bodyPr wrap="square" rtlCol="0">
            <a:spAutoFit/>
          </a:bodyPr>
          <a:lstStyle/>
          <a:p>
            <a:pPr algn="ctr"/>
            <a:r>
              <a:rPr lang="en-GB" dirty="0"/>
              <a:t>2</a:t>
            </a:r>
          </a:p>
        </p:txBody>
      </p:sp>
      <p:sp>
        <p:nvSpPr>
          <p:cNvPr id="14" name="TextBox 13">
            <a:extLst>
              <a:ext uri="{FF2B5EF4-FFF2-40B4-BE49-F238E27FC236}">
                <a16:creationId xmlns:a16="http://schemas.microsoft.com/office/drawing/2014/main" id="{73918817-FCE7-F0B5-8FE6-BCF82BF039A7}"/>
              </a:ext>
            </a:extLst>
          </p:cNvPr>
          <p:cNvSpPr txBox="1"/>
          <p:nvPr/>
        </p:nvSpPr>
        <p:spPr>
          <a:xfrm>
            <a:off x="5353791" y="3152900"/>
            <a:ext cx="742207" cy="369332"/>
          </a:xfrm>
          <a:prstGeom prst="rect">
            <a:avLst/>
          </a:prstGeom>
          <a:noFill/>
        </p:spPr>
        <p:txBody>
          <a:bodyPr wrap="square" rtlCol="0">
            <a:spAutoFit/>
          </a:bodyPr>
          <a:lstStyle/>
          <a:p>
            <a:pPr algn="ctr"/>
            <a:r>
              <a:rPr lang="en-GB" dirty="0"/>
              <a:t>3</a:t>
            </a:r>
          </a:p>
        </p:txBody>
      </p:sp>
      <p:sp>
        <p:nvSpPr>
          <p:cNvPr id="15" name="TextBox 14">
            <a:extLst>
              <a:ext uri="{FF2B5EF4-FFF2-40B4-BE49-F238E27FC236}">
                <a16:creationId xmlns:a16="http://schemas.microsoft.com/office/drawing/2014/main" id="{62E3B627-CF29-3636-4452-1CC2B96A7193}"/>
              </a:ext>
            </a:extLst>
          </p:cNvPr>
          <p:cNvSpPr txBox="1"/>
          <p:nvPr/>
        </p:nvSpPr>
        <p:spPr>
          <a:xfrm>
            <a:off x="6109852" y="3152900"/>
            <a:ext cx="742207" cy="369332"/>
          </a:xfrm>
          <a:prstGeom prst="rect">
            <a:avLst/>
          </a:prstGeom>
          <a:noFill/>
        </p:spPr>
        <p:txBody>
          <a:bodyPr wrap="square" rtlCol="0">
            <a:spAutoFit/>
          </a:bodyPr>
          <a:lstStyle/>
          <a:p>
            <a:pPr algn="ctr"/>
            <a:r>
              <a:rPr lang="en-GB" dirty="0"/>
              <a:t>4</a:t>
            </a:r>
          </a:p>
        </p:txBody>
      </p:sp>
      <p:sp>
        <p:nvSpPr>
          <p:cNvPr id="16" name="TextBox 15">
            <a:extLst>
              <a:ext uri="{FF2B5EF4-FFF2-40B4-BE49-F238E27FC236}">
                <a16:creationId xmlns:a16="http://schemas.microsoft.com/office/drawing/2014/main" id="{16F8C0EC-3D27-DE1C-8017-8A001FF11E25}"/>
              </a:ext>
            </a:extLst>
          </p:cNvPr>
          <p:cNvSpPr txBox="1"/>
          <p:nvPr/>
        </p:nvSpPr>
        <p:spPr>
          <a:xfrm>
            <a:off x="6824351" y="3152900"/>
            <a:ext cx="742207" cy="369332"/>
          </a:xfrm>
          <a:prstGeom prst="rect">
            <a:avLst/>
          </a:prstGeom>
          <a:noFill/>
        </p:spPr>
        <p:txBody>
          <a:bodyPr wrap="square" rtlCol="0">
            <a:spAutoFit/>
          </a:bodyPr>
          <a:lstStyle/>
          <a:p>
            <a:pPr algn="ctr"/>
            <a:r>
              <a:rPr lang="en-GB" dirty="0"/>
              <a:t>5</a:t>
            </a:r>
          </a:p>
        </p:txBody>
      </p:sp>
      <p:sp>
        <p:nvSpPr>
          <p:cNvPr id="17" name="TextBox 16">
            <a:extLst>
              <a:ext uri="{FF2B5EF4-FFF2-40B4-BE49-F238E27FC236}">
                <a16:creationId xmlns:a16="http://schemas.microsoft.com/office/drawing/2014/main" id="{2D28EEFF-E7A4-5EA5-42B2-253E20B04DD0}"/>
              </a:ext>
            </a:extLst>
          </p:cNvPr>
          <p:cNvSpPr txBox="1"/>
          <p:nvPr/>
        </p:nvSpPr>
        <p:spPr>
          <a:xfrm>
            <a:off x="7566558" y="3152900"/>
            <a:ext cx="742207" cy="369332"/>
          </a:xfrm>
          <a:prstGeom prst="rect">
            <a:avLst/>
          </a:prstGeom>
          <a:noFill/>
        </p:spPr>
        <p:txBody>
          <a:bodyPr wrap="square" rtlCol="0">
            <a:spAutoFit/>
          </a:bodyPr>
          <a:lstStyle/>
          <a:p>
            <a:pPr algn="ctr"/>
            <a:r>
              <a:rPr lang="en-GB" dirty="0"/>
              <a:t>6</a:t>
            </a:r>
          </a:p>
        </p:txBody>
      </p:sp>
      <p:sp>
        <p:nvSpPr>
          <p:cNvPr id="18" name="TextBox 17">
            <a:extLst>
              <a:ext uri="{FF2B5EF4-FFF2-40B4-BE49-F238E27FC236}">
                <a16:creationId xmlns:a16="http://schemas.microsoft.com/office/drawing/2014/main" id="{46EEB6D9-3C65-B6FD-8D9B-98D4F08A9BD7}"/>
              </a:ext>
            </a:extLst>
          </p:cNvPr>
          <p:cNvSpPr txBox="1"/>
          <p:nvPr/>
        </p:nvSpPr>
        <p:spPr>
          <a:xfrm>
            <a:off x="8324596" y="3152900"/>
            <a:ext cx="742207" cy="369332"/>
          </a:xfrm>
          <a:prstGeom prst="rect">
            <a:avLst/>
          </a:prstGeom>
          <a:noFill/>
        </p:spPr>
        <p:txBody>
          <a:bodyPr wrap="square" rtlCol="0">
            <a:spAutoFit/>
          </a:bodyPr>
          <a:lstStyle/>
          <a:p>
            <a:pPr algn="ctr"/>
            <a:r>
              <a:rPr lang="en-GB" dirty="0"/>
              <a:t>7</a:t>
            </a:r>
          </a:p>
        </p:txBody>
      </p:sp>
      <p:sp>
        <p:nvSpPr>
          <p:cNvPr id="19" name="TextBox 18">
            <a:extLst>
              <a:ext uri="{FF2B5EF4-FFF2-40B4-BE49-F238E27FC236}">
                <a16:creationId xmlns:a16="http://schemas.microsoft.com/office/drawing/2014/main" id="{2BD4724E-59A2-F540-E01D-6E16362D6C72}"/>
              </a:ext>
            </a:extLst>
          </p:cNvPr>
          <p:cNvSpPr txBox="1"/>
          <p:nvPr/>
        </p:nvSpPr>
        <p:spPr>
          <a:xfrm>
            <a:off x="3141024" y="4170482"/>
            <a:ext cx="742207" cy="369332"/>
          </a:xfrm>
          <a:prstGeom prst="rect">
            <a:avLst/>
          </a:prstGeom>
          <a:noFill/>
        </p:spPr>
        <p:txBody>
          <a:bodyPr wrap="square" rtlCol="0">
            <a:spAutoFit/>
          </a:bodyPr>
          <a:lstStyle/>
          <a:p>
            <a:pPr algn="ctr"/>
            <a:r>
              <a:rPr lang="en-GB" dirty="0"/>
              <a:t>8</a:t>
            </a:r>
          </a:p>
        </p:txBody>
      </p:sp>
      <p:sp>
        <p:nvSpPr>
          <p:cNvPr id="20" name="TextBox 19">
            <a:extLst>
              <a:ext uri="{FF2B5EF4-FFF2-40B4-BE49-F238E27FC236}">
                <a16:creationId xmlns:a16="http://schemas.microsoft.com/office/drawing/2014/main" id="{A3EF6345-E0E6-EC31-B308-7E8445CEFAD5}"/>
              </a:ext>
            </a:extLst>
          </p:cNvPr>
          <p:cNvSpPr txBox="1"/>
          <p:nvPr/>
        </p:nvSpPr>
        <p:spPr>
          <a:xfrm>
            <a:off x="3883231" y="4170482"/>
            <a:ext cx="742207" cy="369332"/>
          </a:xfrm>
          <a:prstGeom prst="rect">
            <a:avLst/>
          </a:prstGeom>
          <a:noFill/>
        </p:spPr>
        <p:txBody>
          <a:bodyPr wrap="square" rtlCol="0">
            <a:spAutoFit/>
          </a:bodyPr>
          <a:lstStyle/>
          <a:p>
            <a:pPr algn="ctr"/>
            <a:r>
              <a:rPr lang="en-GB" dirty="0"/>
              <a:t>9</a:t>
            </a:r>
          </a:p>
        </p:txBody>
      </p:sp>
      <p:sp>
        <p:nvSpPr>
          <p:cNvPr id="22" name="TextBox 21">
            <a:extLst>
              <a:ext uri="{FF2B5EF4-FFF2-40B4-BE49-F238E27FC236}">
                <a16:creationId xmlns:a16="http://schemas.microsoft.com/office/drawing/2014/main" id="{25160C78-32C4-29B0-8055-A766C4484111}"/>
              </a:ext>
            </a:extLst>
          </p:cNvPr>
          <p:cNvSpPr txBox="1"/>
          <p:nvPr/>
        </p:nvSpPr>
        <p:spPr>
          <a:xfrm>
            <a:off x="5353791" y="4170482"/>
            <a:ext cx="742207" cy="369332"/>
          </a:xfrm>
          <a:prstGeom prst="rect">
            <a:avLst/>
          </a:prstGeom>
          <a:noFill/>
        </p:spPr>
        <p:txBody>
          <a:bodyPr wrap="square" rtlCol="0">
            <a:spAutoFit/>
          </a:bodyPr>
          <a:lstStyle/>
          <a:p>
            <a:pPr algn="ctr"/>
            <a:r>
              <a:rPr lang="en-GB" dirty="0"/>
              <a:t>11</a:t>
            </a:r>
          </a:p>
        </p:txBody>
      </p:sp>
      <p:sp>
        <p:nvSpPr>
          <p:cNvPr id="23" name="TextBox 22">
            <a:extLst>
              <a:ext uri="{FF2B5EF4-FFF2-40B4-BE49-F238E27FC236}">
                <a16:creationId xmlns:a16="http://schemas.microsoft.com/office/drawing/2014/main" id="{D3FCEC42-8146-3801-3525-B9531E0F83D5}"/>
              </a:ext>
            </a:extLst>
          </p:cNvPr>
          <p:cNvSpPr txBox="1"/>
          <p:nvPr/>
        </p:nvSpPr>
        <p:spPr>
          <a:xfrm>
            <a:off x="6109852" y="4170482"/>
            <a:ext cx="742207" cy="369332"/>
          </a:xfrm>
          <a:prstGeom prst="rect">
            <a:avLst/>
          </a:prstGeom>
          <a:noFill/>
        </p:spPr>
        <p:txBody>
          <a:bodyPr wrap="square" rtlCol="0">
            <a:spAutoFit/>
          </a:bodyPr>
          <a:lstStyle/>
          <a:p>
            <a:pPr algn="ctr"/>
            <a:r>
              <a:rPr lang="en-GB" dirty="0"/>
              <a:t>12</a:t>
            </a:r>
          </a:p>
        </p:txBody>
      </p:sp>
      <p:sp>
        <p:nvSpPr>
          <p:cNvPr id="24" name="TextBox 23">
            <a:extLst>
              <a:ext uri="{FF2B5EF4-FFF2-40B4-BE49-F238E27FC236}">
                <a16:creationId xmlns:a16="http://schemas.microsoft.com/office/drawing/2014/main" id="{571AA74D-9B9C-4626-187E-62926B2AE53D}"/>
              </a:ext>
            </a:extLst>
          </p:cNvPr>
          <p:cNvSpPr txBox="1"/>
          <p:nvPr/>
        </p:nvSpPr>
        <p:spPr>
          <a:xfrm>
            <a:off x="6824351" y="4170482"/>
            <a:ext cx="742207" cy="369332"/>
          </a:xfrm>
          <a:prstGeom prst="rect">
            <a:avLst/>
          </a:prstGeom>
          <a:noFill/>
        </p:spPr>
        <p:txBody>
          <a:bodyPr wrap="square" rtlCol="0">
            <a:spAutoFit/>
          </a:bodyPr>
          <a:lstStyle/>
          <a:p>
            <a:pPr algn="ctr"/>
            <a:r>
              <a:rPr lang="en-GB" dirty="0"/>
              <a:t>13</a:t>
            </a:r>
          </a:p>
        </p:txBody>
      </p:sp>
      <p:sp>
        <p:nvSpPr>
          <p:cNvPr id="25" name="TextBox 24">
            <a:extLst>
              <a:ext uri="{FF2B5EF4-FFF2-40B4-BE49-F238E27FC236}">
                <a16:creationId xmlns:a16="http://schemas.microsoft.com/office/drawing/2014/main" id="{50E9CA02-1DE9-139B-0995-9CB9C7172EBC}"/>
              </a:ext>
            </a:extLst>
          </p:cNvPr>
          <p:cNvSpPr txBox="1"/>
          <p:nvPr/>
        </p:nvSpPr>
        <p:spPr>
          <a:xfrm>
            <a:off x="7566558" y="4170482"/>
            <a:ext cx="742207" cy="369332"/>
          </a:xfrm>
          <a:prstGeom prst="rect">
            <a:avLst/>
          </a:prstGeom>
          <a:noFill/>
        </p:spPr>
        <p:txBody>
          <a:bodyPr wrap="square" rtlCol="0">
            <a:spAutoFit/>
          </a:bodyPr>
          <a:lstStyle/>
          <a:p>
            <a:pPr algn="ctr"/>
            <a:r>
              <a:rPr lang="en-GB" dirty="0"/>
              <a:t>14</a:t>
            </a:r>
          </a:p>
        </p:txBody>
      </p:sp>
      <p:sp>
        <p:nvSpPr>
          <p:cNvPr id="26" name="TextBox 25">
            <a:extLst>
              <a:ext uri="{FF2B5EF4-FFF2-40B4-BE49-F238E27FC236}">
                <a16:creationId xmlns:a16="http://schemas.microsoft.com/office/drawing/2014/main" id="{9D31EC55-4C44-8F79-BCC3-F516E541F7C9}"/>
              </a:ext>
            </a:extLst>
          </p:cNvPr>
          <p:cNvSpPr txBox="1"/>
          <p:nvPr/>
        </p:nvSpPr>
        <p:spPr>
          <a:xfrm>
            <a:off x="8324595" y="4170482"/>
            <a:ext cx="742207" cy="369332"/>
          </a:xfrm>
          <a:prstGeom prst="rect">
            <a:avLst/>
          </a:prstGeom>
          <a:noFill/>
        </p:spPr>
        <p:txBody>
          <a:bodyPr wrap="square" rtlCol="0">
            <a:spAutoFit/>
          </a:bodyPr>
          <a:lstStyle/>
          <a:p>
            <a:pPr algn="ctr"/>
            <a:r>
              <a:rPr lang="en-GB" dirty="0"/>
              <a:t>15</a:t>
            </a:r>
          </a:p>
        </p:txBody>
      </p:sp>
      <p:pic>
        <p:nvPicPr>
          <p:cNvPr id="28" name="Picture 27">
            <a:extLst>
              <a:ext uri="{FF2B5EF4-FFF2-40B4-BE49-F238E27FC236}">
                <a16:creationId xmlns:a16="http://schemas.microsoft.com/office/drawing/2014/main" id="{ACFD426D-938E-491D-5CD8-54E8FB26EAEA}"/>
              </a:ext>
            </a:extLst>
          </p:cNvPr>
          <p:cNvPicPr>
            <a:picLocks noChangeAspect="1"/>
          </p:cNvPicPr>
          <p:nvPr/>
        </p:nvPicPr>
        <p:blipFill>
          <a:blip r:embed="rId4"/>
          <a:stretch>
            <a:fillRect/>
          </a:stretch>
        </p:blipFill>
        <p:spPr>
          <a:xfrm>
            <a:off x="525171" y="1690688"/>
            <a:ext cx="1080000" cy="1074346"/>
          </a:xfrm>
          <a:prstGeom prst="rect">
            <a:avLst/>
          </a:prstGeom>
        </p:spPr>
      </p:pic>
      <p:sp>
        <p:nvSpPr>
          <p:cNvPr id="29" name="TextBox 28">
            <a:extLst>
              <a:ext uri="{FF2B5EF4-FFF2-40B4-BE49-F238E27FC236}">
                <a16:creationId xmlns:a16="http://schemas.microsoft.com/office/drawing/2014/main" id="{69563289-8E30-307B-0285-09A77526D456}"/>
              </a:ext>
            </a:extLst>
          </p:cNvPr>
          <p:cNvSpPr txBox="1"/>
          <p:nvPr/>
        </p:nvSpPr>
        <p:spPr>
          <a:xfrm>
            <a:off x="1605171" y="2043195"/>
            <a:ext cx="2369127" cy="369332"/>
          </a:xfrm>
          <a:prstGeom prst="rect">
            <a:avLst/>
          </a:prstGeom>
          <a:noFill/>
        </p:spPr>
        <p:txBody>
          <a:bodyPr wrap="square" rtlCol="0">
            <a:spAutoFit/>
          </a:bodyPr>
          <a:lstStyle/>
          <a:p>
            <a:r>
              <a:rPr lang="en-GB" dirty="0"/>
              <a:t>= Vector2 (8 Bytes)</a:t>
            </a:r>
          </a:p>
        </p:txBody>
      </p:sp>
      <p:sp>
        <p:nvSpPr>
          <p:cNvPr id="30" name="TextBox 29">
            <a:extLst>
              <a:ext uri="{FF2B5EF4-FFF2-40B4-BE49-F238E27FC236}">
                <a16:creationId xmlns:a16="http://schemas.microsoft.com/office/drawing/2014/main" id="{63844721-951B-8CE6-CF3A-2AD7A32A61E7}"/>
              </a:ext>
            </a:extLst>
          </p:cNvPr>
          <p:cNvSpPr txBox="1"/>
          <p:nvPr/>
        </p:nvSpPr>
        <p:spPr>
          <a:xfrm>
            <a:off x="4911434" y="5056239"/>
            <a:ext cx="2369127" cy="369332"/>
          </a:xfrm>
          <a:prstGeom prst="rect">
            <a:avLst/>
          </a:prstGeom>
          <a:noFill/>
        </p:spPr>
        <p:txBody>
          <a:bodyPr wrap="square" rtlCol="0">
            <a:spAutoFit/>
          </a:bodyPr>
          <a:lstStyle/>
          <a:p>
            <a:pPr algn="ctr"/>
            <a:r>
              <a:rPr lang="en-GB" dirty="0"/>
              <a:t>Cache line (64 Bytes)</a:t>
            </a:r>
          </a:p>
        </p:txBody>
      </p:sp>
      <p:sp>
        <p:nvSpPr>
          <p:cNvPr id="21" name="TextBox 20">
            <a:extLst>
              <a:ext uri="{FF2B5EF4-FFF2-40B4-BE49-F238E27FC236}">
                <a16:creationId xmlns:a16="http://schemas.microsoft.com/office/drawing/2014/main" id="{A0E470FC-B61B-83D9-92DC-2E484D70580F}"/>
              </a:ext>
            </a:extLst>
          </p:cNvPr>
          <p:cNvSpPr txBox="1"/>
          <p:nvPr/>
        </p:nvSpPr>
        <p:spPr>
          <a:xfrm>
            <a:off x="4625438" y="4170482"/>
            <a:ext cx="742207" cy="369332"/>
          </a:xfrm>
          <a:prstGeom prst="rect">
            <a:avLst/>
          </a:prstGeom>
          <a:noFill/>
        </p:spPr>
        <p:txBody>
          <a:bodyPr wrap="square" rtlCol="0">
            <a:spAutoFit/>
          </a:bodyPr>
          <a:lstStyle/>
          <a:p>
            <a:pPr algn="ctr"/>
            <a:r>
              <a:rPr lang="en-GB" dirty="0"/>
              <a:t>10</a:t>
            </a:r>
          </a:p>
        </p:txBody>
      </p:sp>
      <p:sp>
        <p:nvSpPr>
          <p:cNvPr id="8" name="TextBox 7">
            <a:extLst>
              <a:ext uri="{FF2B5EF4-FFF2-40B4-BE49-F238E27FC236}">
                <a16:creationId xmlns:a16="http://schemas.microsoft.com/office/drawing/2014/main" id="{3A4D54D2-6CD2-ED8B-C4E7-4D346B447CF4}"/>
              </a:ext>
            </a:extLst>
          </p:cNvPr>
          <p:cNvSpPr txBox="1"/>
          <p:nvPr/>
        </p:nvSpPr>
        <p:spPr>
          <a:xfrm>
            <a:off x="1805753" y="1085921"/>
            <a:ext cx="8242849" cy="4339650"/>
          </a:xfrm>
          <a:prstGeom prst="rect">
            <a:avLst/>
          </a:prstGeom>
          <a:noFill/>
        </p:spPr>
        <p:txBody>
          <a:bodyPr wrap="square" rtlCol="0">
            <a:spAutoFit/>
          </a:bodyPr>
          <a:lstStyle/>
          <a:p>
            <a:pPr algn="ctr"/>
            <a:r>
              <a:rPr lang="en-GB" sz="9200" dirty="0">
                <a:highlight>
                  <a:srgbClr val="C0C0C0"/>
                </a:highlight>
              </a:rPr>
              <a:t>Benchmark Result: 0.525ms </a:t>
            </a:r>
          </a:p>
        </p:txBody>
      </p:sp>
    </p:spTree>
    <p:extLst>
      <p:ext uri="{BB962C8B-B14F-4D97-AF65-F5344CB8AC3E}">
        <p14:creationId xmlns:p14="http://schemas.microsoft.com/office/powerpoint/2010/main" val="14570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2" grpId="0" animBg="1"/>
      <p:bldP spid="31" grpId="0" animBg="1"/>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204</TotalTime>
  <Words>1388</Words>
  <Application>Microsoft Office PowerPoint</Application>
  <PresentationFormat>Widescreen</PresentationFormat>
  <Paragraphs>167</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Rockwell</vt:lpstr>
      <vt:lpstr>Rockwell Condensed</vt:lpstr>
      <vt:lpstr>Wingdings</vt:lpstr>
      <vt:lpstr>Wood Type</vt:lpstr>
      <vt:lpstr>C++ LOOP Optimisations</vt:lpstr>
      <vt:lpstr>What’s this talk about?</vt:lpstr>
      <vt:lpstr>Buzz words – Quick overview</vt:lpstr>
      <vt:lpstr>What’s wrong with this code?</vt:lpstr>
      <vt:lpstr>What does this mean?</vt:lpstr>
      <vt:lpstr>What does this mean?</vt:lpstr>
      <vt:lpstr>How can we improve this?</vt:lpstr>
      <vt:lpstr>That’s an improvement</vt:lpstr>
      <vt:lpstr>That’s an improvement</vt:lpstr>
      <vt:lpstr>More?</vt:lpstr>
      <vt:lpstr>MORE???</vt:lpstr>
      <vt:lpstr>Magic!!!</vt:lpstr>
      <vt:lpstr>How does this Work?</vt:lpstr>
      <vt:lpstr>Benchmarks</vt:lpstr>
      <vt:lpstr>Real-world example</vt:lpstr>
      <vt:lpstr>Real-world example</vt:lpstr>
      <vt:lpstr>Real-world example</vt:lpstr>
      <vt:lpstr>Real-world example</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Optimisations</dc:title>
  <dc:creator>Ryan Westwood</dc:creator>
  <cp:lastModifiedBy>Ryan Westwood</cp:lastModifiedBy>
  <cp:revision>214</cp:revision>
  <dcterms:created xsi:type="dcterms:W3CDTF">2023-05-25T22:31:12Z</dcterms:created>
  <dcterms:modified xsi:type="dcterms:W3CDTF">2023-05-26T01:58:46Z</dcterms:modified>
</cp:coreProperties>
</file>